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</p:sldMasterIdLst>
  <p:notesMasterIdLst>
    <p:notesMasterId r:id="rId38"/>
  </p:notesMasterIdLst>
  <p:handoutMasterIdLst>
    <p:handoutMasterId r:id="rId39"/>
  </p:handoutMasterIdLst>
  <p:sldIdLst>
    <p:sldId id="256" r:id="rId10"/>
    <p:sldId id="306" r:id="rId11"/>
    <p:sldId id="293" r:id="rId12"/>
    <p:sldId id="294" r:id="rId13"/>
    <p:sldId id="296" r:id="rId14"/>
    <p:sldId id="302" r:id="rId15"/>
    <p:sldId id="301" r:id="rId16"/>
    <p:sldId id="297" r:id="rId17"/>
    <p:sldId id="257" r:id="rId18"/>
    <p:sldId id="271" r:id="rId19"/>
    <p:sldId id="270" r:id="rId20"/>
    <p:sldId id="269" r:id="rId21"/>
    <p:sldId id="268" r:id="rId22"/>
    <p:sldId id="267" r:id="rId23"/>
    <p:sldId id="272" r:id="rId24"/>
    <p:sldId id="273" r:id="rId25"/>
    <p:sldId id="274" r:id="rId26"/>
    <p:sldId id="275" r:id="rId27"/>
    <p:sldId id="276" r:id="rId28"/>
    <p:sldId id="277" r:id="rId29"/>
    <p:sldId id="303" r:id="rId30"/>
    <p:sldId id="304" r:id="rId31"/>
    <p:sldId id="305" r:id="rId32"/>
    <p:sldId id="281" r:id="rId33"/>
    <p:sldId id="282" r:id="rId34"/>
    <p:sldId id="283" r:id="rId35"/>
    <p:sldId id="284" r:id="rId36"/>
    <p:sldId id="291" r:id="rId37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425E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3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EB927A-EE4B-49B3-8B1E-36F53D50AAE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9E288D-FCB8-41A1-B532-076991E07559}" type="datetimeFigureOut">
              <a:rPr lang="en-NZ"/>
              <a:pPr>
                <a:defRPr/>
              </a:pPr>
              <a:t>25/06/2014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BACBBE-02AA-4D7C-A996-043FCB15B25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36AEC-730C-43E3-ACE8-FE2989BEF005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1846263"/>
            <a:ext cx="9144000" cy="5011737"/>
          </a:xfrm>
          <a:prstGeom prst="rect">
            <a:avLst/>
          </a:prstGeom>
          <a:solidFill>
            <a:srgbClr val="425E5B"/>
          </a:solidFill>
          <a:ln>
            <a:solidFill>
              <a:srgbClr val="425E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BioProtection Centre logo_green text_CMYK_201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446088"/>
            <a:ext cx="330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68775" y="1846263"/>
            <a:ext cx="497522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6757"/>
            <a:ext cx="9144000" cy="1035054"/>
          </a:xfrm>
          <a:noFill/>
          <a:ln>
            <a:noFill/>
          </a:ln>
        </p:spPr>
        <p:txBody>
          <a:bodyPr rIns="46800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702" y="3119006"/>
            <a:ext cx="7372697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45BAE-62DD-4193-BFE1-E34EEA163231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C147-A357-4B54-A404-AD5923A71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5E5B"/>
          </a:solidFill>
          <a:ln>
            <a:solidFill>
              <a:srgbClr val="425E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31800" y="49784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+mn-lt"/>
                <a:cs typeface="Calibri"/>
              </a:rPr>
              <a:t>Bio-Protection Research Centre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  <a:t>PO Box 84</a:t>
            </a:r>
            <a:b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</a:br>
            <a: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  <a:t>Lincoln University</a:t>
            </a:r>
            <a:b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</a:br>
            <a: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  <a:t>Lincoln 7647, New Zealand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+mn-lt"/>
                <a:cs typeface="Calibri"/>
              </a:rPr>
              <a:t>P </a:t>
            </a:r>
            <a: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  <a:t>+ 64 3 325 3696 </a:t>
            </a:r>
            <a:b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</a:br>
            <a:r>
              <a:rPr lang="en-US" sz="1200" b="1" dirty="0">
                <a:solidFill>
                  <a:prstClr val="white"/>
                </a:solidFill>
                <a:latin typeface="+mn-lt"/>
                <a:cs typeface="Calibri"/>
              </a:rPr>
              <a:t>F </a:t>
            </a:r>
            <a:r>
              <a:rPr lang="en-US" sz="1200" dirty="0">
                <a:solidFill>
                  <a:prstClr val="white"/>
                </a:solidFill>
                <a:latin typeface="+mn-lt"/>
                <a:cs typeface="Calibri"/>
              </a:rPr>
              <a:t>+ 64 3 325 3864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+mn-lt"/>
                <a:cs typeface="Calibri"/>
              </a:rPr>
              <a:t>www.bioprotection.org.nz</a:t>
            </a:r>
            <a:endParaRPr lang="en-NZ" sz="1200" b="1" dirty="0">
              <a:solidFill>
                <a:prstClr val="white"/>
              </a:solidFill>
              <a:latin typeface="+mn-lt"/>
              <a:cs typeface="Calibri"/>
            </a:endParaRP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0"/>
            <a:ext cx="6808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BioProtection Centre logo_white text_CMYK_201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273550"/>
            <a:ext cx="2173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272"/>
            <a:ext cx="8229600" cy="4719206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742950" indent="-285750">
              <a:buFont typeface="Arial"/>
              <a:buChar char="•"/>
              <a:defRPr sz="2400"/>
            </a:lvl2pPr>
            <a:lvl3pPr marL="1143000" indent="-228600">
              <a:buFont typeface="Lucida Grande"/>
              <a:buChar char="-"/>
              <a:defRPr sz="2400"/>
            </a:lvl3pPr>
            <a:lvl4pPr marL="1600200" indent="-228600">
              <a:buSzPct val="40000"/>
              <a:buFont typeface="Wingdings" charset="2"/>
              <a:buChar char=""/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ABF29-AE9F-4446-BDEF-329A888D0E39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7060-438A-429D-A2B6-85EFD664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244272"/>
            <a:ext cx="3939527" cy="4719206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742950" indent="-285750">
              <a:buFont typeface="Arial"/>
              <a:buChar char="•"/>
              <a:defRPr sz="2400"/>
            </a:lvl2pPr>
            <a:lvl3pPr marL="1143000" indent="-228600">
              <a:buFont typeface="Lucida Grande"/>
              <a:buChar char="-"/>
              <a:defRPr sz="2400"/>
            </a:lvl3pPr>
            <a:lvl4pPr marL="1600200" indent="-228600">
              <a:buSzPct val="40000"/>
              <a:buFont typeface="Wingdings" charset="2"/>
              <a:buChar char=""/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57749" y="1244272"/>
            <a:ext cx="3948391" cy="4719206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742950" indent="-285750">
              <a:buFont typeface="Arial"/>
              <a:buChar char="•"/>
              <a:defRPr sz="2400"/>
            </a:lvl2pPr>
            <a:lvl3pPr marL="1143000" indent="-228600">
              <a:buFont typeface="Lucida Grande"/>
              <a:buChar char="-"/>
              <a:defRPr sz="2400"/>
            </a:lvl3pPr>
            <a:lvl4pPr marL="1600200" indent="-228600">
              <a:buSzPct val="40000"/>
              <a:buFont typeface="Wingdings" charset="2"/>
              <a:buChar char=""/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464B-1931-4887-9743-E7B92741EB6D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1737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439D-45EA-48C3-BE25-251186021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4955"/>
            <a:ext cx="5486400" cy="566738"/>
          </a:xfrm>
          <a:noFill/>
        </p:spPr>
        <p:txBody>
          <a:bodyPr lIns="108000" anchor="t"/>
          <a:lstStyle>
            <a:lvl1pPr algn="l">
              <a:defRPr sz="2000" b="1">
                <a:solidFill>
                  <a:srgbClr val="425E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713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4169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922F-799D-4CF3-8A75-0D92614EDC43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37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3310-19B7-4DDA-95C0-32D18C122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5E5B"/>
          </a:solidFill>
          <a:ln>
            <a:solidFill>
              <a:srgbClr val="425E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31800" y="49784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Bio-Protection Research Centre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PO Box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Calibri"/>
              </a:rPr>
              <a:t>85084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Lincoln University</a:t>
            </a:r>
            <a:b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Lincoln 7647, New Zealand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P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+ 64 3 423 0932</a:t>
            </a:r>
            <a:b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+ 64 3 325 3864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latin typeface="Calibri"/>
                <a:cs typeface="Calibri"/>
              </a:rPr>
              <a:t>www.bioprotection.org.nz</a:t>
            </a:r>
            <a:endParaRPr lang="en-NZ" sz="1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0"/>
            <a:ext cx="6808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BioProtection Centre logo_white text_CMYK_201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273550"/>
            <a:ext cx="2173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30502-3368-4697-A648-A52DB3C10D1A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6C61F-9885-4930-BC66-D4DE371A7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6E910-3411-4919-88F0-4DE794D7DCC8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B6879-4E55-4D73-8969-18C0F8A73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B2D6C-27DB-4F67-A186-A1A2CAB48A57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016D5-6806-4282-9165-00C1446B3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94F353-384D-4395-9E3E-F56611495BF0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0F442-CCE6-4F0D-8D07-C6A1AC5A8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820E7C-ACB0-47C5-AEEA-4716C51BB3A2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2CBCA2-B49C-4EBA-BA26-EA5B6D4AD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367F3-D100-44F4-A849-000C52EDDE78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7B247-E27E-4BCC-B301-BFA00C1365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45D0C9-180D-42D7-887D-2A34002185DF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9DE3D0-22EE-4D36-A794-C0D5CFB8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47768-AD88-4F05-AC60-E989B9689751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B83C1-9EF5-42BC-8510-A57A8544B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48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41388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vert="horz" wrap="square" lIns="46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54EE5-882C-42A5-9964-B1645FE1C3C8}" type="datetimeFigureOut">
              <a:rPr lang="en-US"/>
              <a:pPr>
                <a:defRPr/>
              </a:pPr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EC6F3-5EF7-4CE5-B507-FCE6995DF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53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913313"/>
            <a:ext cx="1931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457200" y="6602413"/>
            <a:ext cx="6937375" cy="0"/>
          </a:xfrm>
          <a:prstGeom prst="line">
            <a:avLst/>
          </a:prstGeom>
          <a:ln w="3175" cmpd="sng">
            <a:solidFill>
              <a:srgbClr val="425E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-358775" y="2055813"/>
            <a:ext cx="7785100" cy="1035050"/>
          </a:xfrm>
          <a:noFill/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FF00"/>
                </a:solidFill>
              </a:rPr>
              <a:t>Seeds: The Interaction of Seed Technology</a:t>
            </a:r>
            <a:br>
              <a:rPr lang="en-US" sz="3000" smtClean="0">
                <a:solidFill>
                  <a:srgbClr val="FFFF00"/>
                </a:solidFill>
              </a:rPr>
            </a:br>
            <a:r>
              <a:rPr lang="en-US" sz="3000" smtClean="0">
                <a:solidFill>
                  <a:srgbClr val="FFFF00"/>
                </a:solidFill>
              </a:rPr>
              <a:t>                        and Mechanization</a:t>
            </a:r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71438" y="3375025"/>
            <a:ext cx="7785100" cy="2060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John Hampton</a:t>
            </a:r>
            <a:r>
              <a:rPr lang="en-US" sz="2600" baseline="30000" smtClean="0"/>
              <a:t>1</a:t>
            </a:r>
            <a:r>
              <a:rPr lang="en-US" sz="2600" smtClean="0"/>
              <a:t> and John Stevens</a:t>
            </a:r>
            <a:r>
              <a:rPr lang="en-US" sz="2600" baseline="30000" smtClean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US" sz="2800" baseline="30000" smtClean="0"/>
          </a:p>
          <a:p>
            <a:pPr eaLnBrk="1" hangingPunct="1">
              <a:lnSpc>
                <a:spcPct val="90000"/>
              </a:lnSpc>
            </a:pPr>
            <a:r>
              <a:rPr lang="en-US" baseline="30000" smtClean="0"/>
              <a:t>1 </a:t>
            </a:r>
            <a:r>
              <a:rPr lang="en-US" smtClean="0"/>
              <a:t>Lincoln University Seed Research Centre,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Lincoln, New Zealand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30000" smtClean="0"/>
              <a:t>2 </a:t>
            </a:r>
            <a:r>
              <a:rPr lang="en-US" smtClean="0"/>
              <a:t>Flexiseeder Ltd, Lyttelton, New Zealand</a:t>
            </a:r>
            <a:endParaRPr lang="en-US" baseline="30000" smtClean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7712075" y="238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000">
                <a:latin typeface="Calibri" pitchFamily="34" charset="0"/>
              </a:rPr>
              <a:t>June 2014</a:t>
            </a:r>
          </a:p>
        </p:txBody>
      </p:sp>
      <p:pic>
        <p:nvPicPr>
          <p:cNvPr id="2" name="Picture 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2235" y="5521230"/>
            <a:ext cx="4031993" cy="112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</p:spPr>
      </p:pic>
      <p:pic>
        <p:nvPicPr>
          <p:cNvPr id="26629" name="Picture 52" descr="FLX1311 Brand Amends_Seed Research_Logo_Reversed_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5603875"/>
            <a:ext cx="39576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5" name="Picture 89" descr="picture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18" y="4993"/>
            <a:ext cx="1572414" cy="2043806"/>
          </a:xfrm>
          <a:prstGeom prst="rect">
            <a:avLst/>
          </a:prstGeom>
          <a:noFill/>
          <a:effectLst>
            <a:softEdge rad="88900"/>
          </a:effectLst>
        </p:spPr>
      </p:pic>
      <p:pic>
        <p:nvPicPr>
          <p:cNvPr id="14426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>
            <a:off x="1693880" y="27638"/>
            <a:ext cx="1850355" cy="20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51481" y="859958"/>
            <a:ext cx="1899813" cy="9493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5899150" y="1231900"/>
            <a:ext cx="3121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www.bioprotection.org.nz 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899150" y="2684463"/>
            <a:ext cx="3079750" cy="16557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NZ" sz="2800" b="1">
                <a:latin typeface="Verdana" pitchFamily="34" charset="0"/>
              </a:rPr>
              <a:t>New Zealand</a:t>
            </a:r>
          </a:p>
          <a:p>
            <a:pPr algn="ctr" defTabSz="914400"/>
            <a:r>
              <a:rPr lang="en-NZ" sz="2800" b="1">
                <a:latin typeface="Verdana" pitchFamily="34" charset="0"/>
              </a:rPr>
              <a:t>Experience</a:t>
            </a:r>
            <a:endParaRPr lang="en-GB" sz="28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6825"/>
          </a:xfrm>
        </p:spPr>
        <p:txBody>
          <a:bodyPr/>
          <a:lstStyle/>
          <a:p>
            <a:pPr eaLnBrk="1" hangingPunct="1"/>
            <a:r>
              <a:rPr lang="en-NZ" sz="3200" smtClean="0"/>
              <a:t>New Zealand’s seed and grain production occupies around 150,000 ha – mainly in Canterbury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2413"/>
            <a:ext cx="4586288" cy="2584450"/>
          </a:xfrm>
        </p:spPr>
        <p:txBody>
          <a:bodyPr/>
          <a:lstStyle/>
          <a:p>
            <a:pPr marL="261938" indent="-261938" eaLnBrk="1" hangingPunct="1">
              <a:buFont typeface="Arial" charset="0"/>
              <a:buChar char="•"/>
            </a:pPr>
            <a:r>
              <a:rPr lang="en-NZ" sz="2900" smtClean="0">
                <a:latin typeface="Verdana" pitchFamily="34" charset="0"/>
              </a:rPr>
              <a:t>around 50,000 ha of this are for seed production</a:t>
            </a:r>
            <a:br>
              <a:rPr lang="en-NZ" sz="2900" smtClean="0">
                <a:latin typeface="Verdana" pitchFamily="34" charset="0"/>
              </a:rPr>
            </a:br>
            <a:endParaRPr lang="en-NZ" sz="800" smtClean="0">
              <a:latin typeface="Verdana" pitchFamily="34" charset="0"/>
            </a:endParaRPr>
          </a:p>
          <a:p>
            <a:pPr marL="261938" indent="-261938" eaLnBrk="1" hangingPunct="1">
              <a:buFont typeface="Arial" charset="0"/>
              <a:buChar char="•"/>
            </a:pPr>
            <a:r>
              <a:rPr lang="en-NZ" sz="2900" smtClean="0">
                <a:latin typeface="Verdana" pitchFamily="34" charset="0"/>
              </a:rPr>
              <a:t>annual seed production is around 140,000 tonnes</a:t>
            </a:r>
            <a:br>
              <a:rPr lang="en-NZ" sz="2900" smtClean="0">
                <a:latin typeface="Verdana" pitchFamily="34" charset="0"/>
              </a:rPr>
            </a:br>
            <a:endParaRPr lang="en-NZ" sz="2900" smtClean="0">
              <a:latin typeface="Verdana" pitchFamily="34" charset="0"/>
            </a:endParaRPr>
          </a:p>
        </p:txBody>
      </p:sp>
      <p:pic>
        <p:nvPicPr>
          <p:cNvPr id="36867" name="Picture 7" descr="C:\Users\fyfed\Documents\John's PPTs\Images\Carrot seed crop_Rajan Trive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6288" y="1522413"/>
            <a:ext cx="438308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837113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en-NZ" sz="2900">
                <a:latin typeface="Verdana" pitchFamily="34" charset="0"/>
              </a:rPr>
              <a:t>major production is pulses &gt; grasses &gt; cereals &gt; forage brassicas &gt; oilseeds &gt; vegetables &gt; forage legumes</a:t>
            </a:r>
          </a:p>
          <a:p>
            <a:pPr marL="363538" indent="-363538">
              <a:buFont typeface="Arial" charset="0"/>
              <a:buChar char="•"/>
            </a:pPr>
            <a:endParaRPr lang="en-NZ" sz="29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57425"/>
            <a:ext cx="8340725" cy="4389438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NZ" smtClean="0"/>
              <a:t>New Zealand exported seed to over 60 countries in 2013 … with overlapping agro-ecologies</a:t>
            </a:r>
          </a:p>
          <a:p>
            <a:pPr marL="457200" indent="-457200" eaLnBrk="1" hangingPunct="1"/>
            <a:endParaRPr lang="en-NZ" sz="9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mtClean="0"/>
              <a:t>Seed export value was NZ $192M</a:t>
            </a:r>
          </a:p>
          <a:p>
            <a:pPr marL="457200" indent="-457200" eaLnBrk="1" hangingPunct="1"/>
            <a:endParaRPr lang="en-NZ" sz="9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mtClean="0"/>
              <a:t>Herbage seeds = 53% total export value and vegetable seeds = 47%</a:t>
            </a:r>
          </a:p>
          <a:p>
            <a:pPr marL="457200" indent="-457200" eaLnBrk="1" hangingPunct="1"/>
            <a:endParaRPr lang="en-NZ" sz="9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mtClean="0"/>
              <a:t>Major markets are Australia, Asia and EU – </a:t>
            </a:r>
            <a:r>
              <a:rPr lang="en-NZ" b="1" smtClean="0"/>
              <a:t>including out of season breeding, testing and multiplication</a:t>
            </a:r>
          </a:p>
        </p:txBody>
      </p:sp>
      <p:pic>
        <p:nvPicPr>
          <p:cNvPr id="378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0" y="153988"/>
            <a:ext cx="3600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6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Contributing to the value of these seed exports</a:t>
            </a:r>
            <a:br>
              <a:rPr lang="en-NZ" dirty="0" smtClean="0"/>
            </a:br>
            <a:r>
              <a:rPr lang="en-NZ" dirty="0" smtClean="0"/>
              <a:t> are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5167313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NZ" sz="2600" smtClean="0"/>
              <a:t>hybrid vegetable seed production from parent lines supplied by seed companies/ plant breeders in Europe and Asia (New Zealand now supplies nearly </a:t>
            </a:r>
            <a:r>
              <a:rPr lang="en-NZ" sz="2600" b="1" smtClean="0"/>
              <a:t>60% of the world’s hybrid carrot seed</a:t>
            </a:r>
            <a:r>
              <a:rPr lang="en-NZ" sz="2600" smtClean="0"/>
              <a:t>)</a:t>
            </a:r>
          </a:p>
          <a:p>
            <a:pPr marL="457200" indent="-457200" eaLnBrk="1" hangingPunct="1"/>
            <a:endParaRPr lang="en-NZ" sz="8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z="2600" smtClean="0"/>
              <a:t>“out-of-season” multiplication of forage and cereal seeds for Northern-hemisphere seed companies</a:t>
            </a:r>
          </a:p>
          <a:p>
            <a:pPr marL="457200" indent="-457200" eaLnBrk="1" hangingPunct="1"/>
            <a:endParaRPr lang="en-NZ" sz="8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z="2600" smtClean="0"/>
              <a:t>co-operative plant breeding between New Zealand and international companies</a:t>
            </a:r>
          </a:p>
          <a:p>
            <a:pPr marL="457200" indent="-457200" eaLnBrk="1" hangingPunct="1"/>
            <a:endParaRPr lang="en-NZ" sz="800" smtClean="0"/>
          </a:p>
          <a:p>
            <a:pPr marL="457200" indent="-457200" eaLnBrk="1" hangingPunct="1">
              <a:buFontTx/>
              <a:buChar char="•"/>
            </a:pPr>
            <a:r>
              <a:rPr lang="en-NZ" sz="2600" smtClean="0"/>
              <a:t>This requires world-class seed technology, including breeding, agronomy and machinery (precision planting, harvesting and processing).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>The New Zealand seed industry needs more sustainable management practices including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98988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NZ" sz="2900" smtClean="0"/>
              <a:t>improved crop establishment methods and technologies – </a:t>
            </a:r>
            <a:r>
              <a:rPr lang="en-NZ" sz="2900" b="1" smtClean="0"/>
              <a:t>to suit special local requirements many of which have wider global application</a:t>
            </a:r>
          </a:p>
          <a:p>
            <a:pPr marL="457200" indent="-457200" eaLnBrk="1" hangingPunct="1"/>
            <a:endParaRPr lang="en-NZ" sz="8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z="2900" smtClean="0"/>
              <a:t>strategies to mitigate climate change effects</a:t>
            </a:r>
          </a:p>
          <a:p>
            <a:pPr marL="457200" indent="-457200" eaLnBrk="1" hangingPunct="1"/>
            <a:endParaRPr lang="en-NZ" sz="8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z="2900" smtClean="0"/>
              <a:t>precision agriculture tools for irrigation, fertiliser application etc</a:t>
            </a:r>
          </a:p>
          <a:p>
            <a:pPr marL="457200" indent="-457200" eaLnBrk="1" hangingPunct="1"/>
            <a:endParaRPr lang="en-NZ" sz="800" smtClean="0"/>
          </a:p>
          <a:p>
            <a:pPr marL="457200" indent="-457200" eaLnBrk="1" hangingPunct="1">
              <a:buFont typeface="Arial" charset="0"/>
              <a:buChar char="•"/>
            </a:pPr>
            <a:r>
              <a:rPr lang="en-NZ" sz="2900" smtClean="0"/>
              <a:t>improved seed harvesting machinery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Technical Constraints for Seed Production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87350" y="777875"/>
            <a:ext cx="8588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28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NZ" sz="2800" dirty="0">
                <a:solidFill>
                  <a:prstClr val="black"/>
                </a:solidFill>
                <a:latin typeface="+mn-lt"/>
                <a:cs typeface="+mn-cs"/>
              </a:rPr>
              <a:t>Poor pollination and seed 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87350" y="2281238"/>
            <a:ext cx="4027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200">
                <a:solidFill>
                  <a:srgbClr val="000000"/>
                </a:solidFill>
                <a:latin typeface="Calibri" pitchFamily="34" charset="0"/>
              </a:rPr>
              <a:t>Pollination efficiency – 30-70%</a:t>
            </a:r>
          </a:p>
          <a:p>
            <a:endParaRPr lang="en-NZ" sz="22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NZ" sz="2200">
                <a:solidFill>
                  <a:srgbClr val="000000"/>
                </a:solidFill>
                <a:latin typeface="Calibri" pitchFamily="34" charset="0"/>
              </a:rPr>
              <a:t>Seed set			  – 0-80%</a:t>
            </a:r>
          </a:p>
          <a:p>
            <a:endParaRPr lang="en-NZ" sz="22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NZ" sz="2200">
                <a:solidFill>
                  <a:srgbClr val="000000"/>
                </a:solidFill>
                <a:latin typeface="Calibri" pitchFamily="34" charset="0"/>
              </a:rPr>
              <a:t>Increased temperature effects on pollinators and pollen viability</a:t>
            </a:r>
          </a:p>
        </p:txBody>
      </p:sp>
      <p:pic>
        <p:nvPicPr>
          <p:cNvPr id="40964" name="Picture 7" descr="red cl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3425"/>
            <a:ext cx="429418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7663" y="201613"/>
            <a:ext cx="850265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Gap between potential and actual seed yields</a:t>
            </a:r>
          </a:p>
          <a:p>
            <a:pPr marL="514350" indent="-514350">
              <a:buFontTx/>
              <a:buAutoNum type="arabicPeriod" startAt="2"/>
            </a:pPr>
            <a:endParaRPr lang="en-NZ" sz="280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/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	Potential seed yield (t/ha)</a:t>
            </a:r>
          </a:p>
          <a:p>
            <a:pPr marL="514350" indent="-514350"/>
            <a:endParaRPr lang="en-NZ" sz="280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/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	perennial ryegrass	    8.0</a:t>
            </a:r>
          </a:p>
          <a:p>
            <a:pPr marL="514350" indent="-514350"/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	tall fescue			    9.0</a:t>
            </a:r>
          </a:p>
          <a:p>
            <a:pPr marL="514350" indent="-514350"/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	red clover			    2.6</a:t>
            </a:r>
          </a:p>
          <a:p>
            <a:pPr marL="514350" indent="-514350"/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	lucerne			        12.0</a:t>
            </a:r>
          </a:p>
          <a:p>
            <a:pPr marL="514350" indent="-514350"/>
            <a:endParaRPr lang="en-NZ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1986" name="Picture 5" descr="White clover in flower"/>
          <p:cNvPicPr>
            <a:picLocks noChangeAspect="1" noChangeArrowheads="1"/>
          </p:cNvPicPr>
          <p:nvPr/>
        </p:nvPicPr>
        <p:blipFill>
          <a:blip r:embed="rId2"/>
          <a:srcRect l="-1349" t="42308"/>
          <a:stretch>
            <a:fillRect/>
          </a:stretch>
        </p:blipFill>
        <p:spPr bwMode="auto">
          <a:xfrm>
            <a:off x="609600" y="3883025"/>
            <a:ext cx="76850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" y="1390650"/>
            <a:ext cx="3941763" cy="441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  <a:t>how much applied N and when?</a:t>
            </a:r>
            <a:b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NZ" sz="2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  <a:t>can urease inhibitors reduce N losses from system?</a:t>
            </a:r>
            <a:b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NZ" sz="2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  <a:t>fertiliser major (55%) energy consumption for seed crop</a:t>
            </a:r>
            <a:b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NZ" sz="2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NZ" sz="2200" dirty="0">
                <a:solidFill>
                  <a:prstClr val="black"/>
                </a:solidFill>
                <a:latin typeface="+mn-lt"/>
                <a:cs typeface="+mn-cs"/>
              </a:rPr>
              <a:t>‘water foot print’ of seed crops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3010" name="Content Placeholder 3"/>
          <p:cNvPicPr>
            <a:picLocks/>
          </p:cNvPicPr>
          <p:nvPr/>
        </p:nvPicPr>
        <p:blipFill>
          <a:blip r:embed="rId2"/>
          <a:srcRect b="4102"/>
          <a:stretch>
            <a:fillRect/>
          </a:stretch>
        </p:blipFill>
        <p:spPr bwMode="auto">
          <a:xfrm>
            <a:off x="4289425" y="1873250"/>
            <a:ext cx="4668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148138" y="974725"/>
            <a:ext cx="4495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200">
                <a:solidFill>
                  <a:srgbClr val="000000"/>
                </a:solidFill>
                <a:latin typeface="Calibri" pitchFamily="34" charset="0"/>
              </a:rPr>
              <a:t>Relative seed yield and N uptake – </a:t>
            </a:r>
          </a:p>
          <a:p>
            <a:r>
              <a:rPr lang="en-NZ" sz="2200">
                <a:solidFill>
                  <a:srgbClr val="000000"/>
                </a:solidFill>
                <a:latin typeface="Calibri" pitchFamily="34" charset="0"/>
              </a:rPr>
              <a:t>17 trials NZ/OR (* OR/ o NZ)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327025" y="174625"/>
            <a:ext cx="83169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3. Understanding of water and nitrogen use efficiency</a:t>
            </a:r>
          </a:p>
          <a:p>
            <a:endParaRPr lang="en-NZ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41300"/>
            <a:ext cx="8861425" cy="1220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en-NZ" sz="2800" dirty="0">
                <a:solidFill>
                  <a:prstClr val="black"/>
                </a:solidFill>
                <a:latin typeface="+mn-lt"/>
                <a:cs typeface="+mn-cs"/>
              </a:rPr>
              <a:t>Coping with abiotic stresses affecting seed yield and quality</a:t>
            </a:r>
            <a:endParaRPr lang="en-NZ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57478" t="51961" r="23305" b="28185"/>
          <a:stretch>
            <a:fillRect/>
          </a:stretch>
        </p:blipFill>
        <p:spPr bwMode="auto">
          <a:xfrm>
            <a:off x="4056063" y="1628775"/>
            <a:ext cx="485933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485900"/>
            <a:ext cx="40560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/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Increasing temperature likely to:</a:t>
            </a:r>
            <a:br>
              <a:rPr lang="en-NZ" sz="2800">
                <a:solidFill>
                  <a:srgbClr val="000000"/>
                </a:solidFill>
                <a:latin typeface="Calibri" pitchFamily="34" charset="0"/>
              </a:rPr>
            </a:br>
            <a:endParaRPr lang="en-NZ" sz="2800">
              <a:solidFill>
                <a:srgbClr val="000000"/>
              </a:solidFill>
              <a:latin typeface="Calibri" pitchFamily="34" charset="0"/>
            </a:endParaRPr>
          </a:p>
          <a:p>
            <a:pPr marL="363538" indent="-363538">
              <a:buFont typeface="Calibri" pitchFamily="34" charset="0"/>
              <a:buChar char="—"/>
            </a:pPr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Reduce seed yields</a:t>
            </a:r>
            <a:br>
              <a:rPr lang="en-NZ" sz="2800">
                <a:solidFill>
                  <a:srgbClr val="000000"/>
                </a:solidFill>
                <a:latin typeface="Calibri" pitchFamily="34" charset="0"/>
              </a:rPr>
            </a:br>
            <a:endParaRPr lang="en-NZ" sz="2800">
              <a:solidFill>
                <a:srgbClr val="000000"/>
              </a:solidFill>
              <a:latin typeface="Calibri" pitchFamily="34" charset="0"/>
            </a:endParaRPr>
          </a:p>
          <a:p>
            <a:pPr marL="363538" indent="-363538">
              <a:buFont typeface="Calibri" pitchFamily="34" charset="0"/>
              <a:buChar char="—"/>
            </a:pPr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Reduce germination</a:t>
            </a:r>
            <a:br>
              <a:rPr lang="en-NZ" sz="2800">
                <a:solidFill>
                  <a:srgbClr val="000000"/>
                </a:solidFill>
                <a:latin typeface="Calibri" pitchFamily="34" charset="0"/>
              </a:rPr>
            </a:br>
            <a:endParaRPr lang="en-NZ" sz="2800">
              <a:solidFill>
                <a:srgbClr val="000000"/>
              </a:solidFill>
              <a:latin typeface="Calibri" pitchFamily="34" charset="0"/>
            </a:endParaRPr>
          </a:p>
          <a:p>
            <a:pPr marL="363538" indent="-363538">
              <a:buFont typeface="Calibri" pitchFamily="34" charset="0"/>
              <a:buChar char="—"/>
            </a:pPr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Increasingly associated with poor seed vigour in high germinating seed lots</a:t>
            </a:r>
          </a:p>
          <a:p>
            <a:pPr marL="363538" indent="-363538"/>
            <a:endParaRPr lang="en-NZ" sz="2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347663" y="206375"/>
            <a:ext cx="8491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5"/>
            </a:pPr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Large harvest losses	</a:t>
            </a:r>
            <a:endParaRPr lang="en-NZ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rcRect l="10953" t="41234" r="18810" b="6174"/>
          <a:stretch>
            <a:fillRect/>
          </a:stretch>
        </p:blipFill>
        <p:spPr bwMode="auto">
          <a:xfrm>
            <a:off x="4843463" y="1397000"/>
            <a:ext cx="399573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3"/>
          <a:srcRect l="23665" t="25696" r="6729" b="6310"/>
          <a:stretch>
            <a:fillRect/>
          </a:stretch>
        </p:blipFill>
        <p:spPr bwMode="auto">
          <a:xfrm>
            <a:off x="4843463" y="3817938"/>
            <a:ext cx="399573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250825" y="1611313"/>
            <a:ext cx="4343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Sources of loss (windrow, kg/ha)</a:t>
            </a: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	cutting		155</a:t>
            </a:r>
          </a:p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	in swath	363</a:t>
            </a:r>
          </a:p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	pick-up	   	  59</a:t>
            </a:r>
          </a:p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	offal		  29</a:t>
            </a: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	Total		606 kg/ha</a:t>
            </a:r>
          </a:p>
          <a:p>
            <a:endParaRPr lang="en-NZ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271463" y="206375"/>
            <a:ext cx="85899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6.	Reducing options for chemical control of weeds/ 	pests/diseases</a:t>
            </a:r>
          </a:p>
          <a:p>
            <a:endParaRPr lang="en-NZ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414338" y="1247775"/>
            <a:ext cx="284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Calibri" pitchFamily="34" charset="0"/>
              </a:rPr>
              <a:t>Black rot – </a:t>
            </a:r>
          </a:p>
          <a:p>
            <a:r>
              <a:rPr lang="en-NZ">
                <a:solidFill>
                  <a:srgbClr val="000000"/>
                </a:solidFill>
                <a:latin typeface="Calibri" pitchFamily="34" charset="0"/>
              </a:rPr>
              <a:t>Infected cabbage seedling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14338" y="5553075"/>
            <a:ext cx="2274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Calibri" pitchFamily="34" charset="0"/>
              </a:rPr>
              <a:t>- no chemical control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783263" y="1304925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Calibri" pitchFamily="34" charset="0"/>
              </a:rPr>
              <a:t>Diamond-back moth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5916613" y="6010275"/>
            <a:ext cx="278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000000"/>
                </a:solidFill>
                <a:latin typeface="Calibri" pitchFamily="34" charset="0"/>
              </a:rPr>
              <a:t>- resistant to all insecticides</a:t>
            </a:r>
          </a:p>
        </p:txBody>
      </p:sp>
      <p:pic>
        <p:nvPicPr>
          <p:cNvPr id="46086" name="Picture 3" descr="Cabbage with black 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233613"/>
            <a:ext cx="3667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7" name="Group 6"/>
          <p:cNvGrpSpPr>
            <a:grpSpLocks/>
          </p:cNvGrpSpPr>
          <p:nvPr/>
        </p:nvGrpSpPr>
        <p:grpSpPr bwMode="auto">
          <a:xfrm>
            <a:off x="5916613" y="1674813"/>
            <a:ext cx="1555750" cy="1392237"/>
            <a:chOff x="4576" y="1014"/>
            <a:chExt cx="1095" cy="1253"/>
          </a:xfrm>
        </p:grpSpPr>
        <p:pic>
          <p:nvPicPr>
            <p:cNvPr id="46092" name="Picture 7" descr="Diamondback moth www"/>
            <p:cNvPicPr>
              <a:picLocks noChangeAspect="1" noChangeArrowheads="1"/>
            </p:cNvPicPr>
            <p:nvPr/>
          </p:nvPicPr>
          <p:blipFill>
            <a:blip r:embed="rId3"/>
            <a:srcRect l="3992" t="806" r="4192" b="806"/>
            <a:stretch>
              <a:fillRect/>
            </a:stretch>
          </p:blipFill>
          <p:spPr bwMode="auto">
            <a:xfrm>
              <a:off x="4578" y="1014"/>
              <a:ext cx="1093" cy="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Text Box 8"/>
            <p:cNvSpPr txBox="1">
              <a:spLocks noChangeArrowheads="1"/>
            </p:cNvSpPr>
            <p:nvPr/>
          </p:nvSpPr>
          <p:spPr bwMode="auto">
            <a:xfrm>
              <a:off x="4576" y="2145"/>
              <a:ext cx="109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NZ" sz="600">
                  <a:solidFill>
                    <a:srgbClr val="FFFFFF"/>
                  </a:solidFill>
                </a:rPr>
                <a:t>Source: www.ars.usda.gov</a:t>
              </a:r>
              <a:endParaRPr lang="en-AU" sz="600">
                <a:solidFill>
                  <a:srgbClr val="FFFFFF"/>
                </a:solidFill>
              </a:endParaRPr>
            </a:p>
          </p:txBody>
        </p:sp>
      </p:grpSp>
      <p:pic>
        <p:nvPicPr>
          <p:cNvPr id="46088" name="Picture 13" descr="Diamondback moth cabbage www"/>
          <p:cNvPicPr>
            <a:picLocks noChangeAspect="1" noChangeArrowheads="1"/>
          </p:cNvPicPr>
          <p:nvPr/>
        </p:nvPicPr>
        <p:blipFill>
          <a:blip r:embed="rId4"/>
          <a:srcRect l="17291" b="10330"/>
          <a:stretch>
            <a:fillRect/>
          </a:stretch>
        </p:blipFill>
        <p:spPr bwMode="auto">
          <a:xfrm>
            <a:off x="5940425" y="3146425"/>
            <a:ext cx="1531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5951538" y="4425950"/>
            <a:ext cx="1524000" cy="1584325"/>
            <a:chOff x="4574" y="2355"/>
            <a:chExt cx="1098" cy="770"/>
          </a:xfrm>
        </p:grpSpPr>
        <p:pic>
          <p:nvPicPr>
            <p:cNvPr id="46090" name="Picture 10" descr="Diamondback moth larvae thailand"/>
            <p:cNvPicPr>
              <a:picLocks noChangeAspect="1" noChangeArrowheads="1"/>
            </p:cNvPicPr>
            <p:nvPr/>
          </p:nvPicPr>
          <p:blipFill>
            <a:blip r:embed="rId5"/>
            <a:srcRect l="5386"/>
            <a:stretch>
              <a:fillRect/>
            </a:stretch>
          </p:blipFill>
          <p:spPr bwMode="auto">
            <a:xfrm>
              <a:off x="4579" y="2355"/>
              <a:ext cx="1093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4574" y="3001"/>
              <a:ext cx="109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NZ" sz="600">
                  <a:solidFill>
                    <a:srgbClr val="FFFFFF"/>
                  </a:solidFill>
                </a:rPr>
                <a:t>Source:  http://thailand.ipm-info.org/</a:t>
              </a:r>
              <a:endParaRPr lang="en-AU" sz="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0" y="1755775"/>
            <a:ext cx="9144000" cy="5102225"/>
          </a:xfrm>
          <a:solidFill>
            <a:srgbClr val="425E5B"/>
          </a:solidFill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600" baseline="30000" smtClean="0">
                <a:solidFill>
                  <a:srgbClr val="FFFF00"/>
                </a:solidFill>
                <a:latin typeface="Arial Narrow" pitchFamily="34" charset="0"/>
              </a:rPr>
              <a:t>+</a:t>
            </a:r>
            <a:r>
              <a:rPr lang="en-GB" sz="2800" smtClean="0">
                <a:solidFill>
                  <a:srgbClr val="FFFF00"/>
                </a:solidFill>
              </a:rPr>
              <a:t> </a:t>
            </a:r>
            <a:r>
              <a:rPr lang="en-GB" sz="2800" smtClean="0">
                <a:solidFill>
                  <a:schemeClr val="bg1"/>
                </a:solidFill>
              </a:rPr>
              <a:t>One of 7 National Centres of Research Excellence</a:t>
            </a:r>
            <a:endParaRPr lang="en-GB" sz="28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b="1" baseline="30000" smtClean="0">
                <a:solidFill>
                  <a:srgbClr val="FFFF00"/>
                </a:solidFill>
              </a:rPr>
              <a:t>+  </a:t>
            </a:r>
            <a:r>
              <a:rPr lang="en-GB" sz="2800" smtClean="0">
                <a:solidFill>
                  <a:srgbClr val="FFFF00"/>
                </a:solidFill>
              </a:rPr>
              <a:t>Includes the</a:t>
            </a:r>
            <a:r>
              <a:rPr lang="en-NZ" sz="2800" smtClean="0">
                <a:solidFill>
                  <a:srgbClr val="FFFF00"/>
                </a:solidFill>
              </a:rPr>
              <a:t> LU Seed Research Centre which is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NZ" sz="2800" smtClean="0">
                <a:solidFill>
                  <a:srgbClr val="FFFF00"/>
                </a:solidFill>
              </a:rPr>
              <a:t>    the NZ contact point for IAMFE</a:t>
            </a:r>
            <a:endParaRPr lang="en-GB" sz="28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Centre partners: Lincoln University, Massey University, AgResearch*, Plant and Food Research*, Scion* (Forestry)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FFFF00"/>
                </a:solidFill>
              </a:rPr>
              <a:t>NB: *Crown Research Institutes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Enables and leads integrated research programmes,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smtClean="0">
                <a:solidFill>
                  <a:schemeClr val="bg1"/>
                </a:solidFill>
              </a:rPr>
              <a:t>    which would not be possible from the partner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smtClean="0">
                <a:solidFill>
                  <a:schemeClr val="bg1"/>
                </a:solidFill>
              </a:rPr>
              <a:t>    institutions working individually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Collaborates with many local and international,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smtClean="0">
                <a:solidFill>
                  <a:schemeClr val="bg1"/>
                </a:solidFill>
              </a:rPr>
              <a:t>    research entities and companies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71438" y="174625"/>
            <a:ext cx="5545137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NZ" sz="2400" b="1">
                <a:latin typeface="Verdana" pitchFamily="34" charset="0"/>
              </a:rPr>
              <a:t>Bio-protection Research Centre</a:t>
            </a:r>
            <a:r>
              <a:rPr lang="en-NZ" sz="2800" b="1" baseline="30000">
                <a:latin typeface="Arial Narrow" pitchFamily="34" charset="0"/>
              </a:rPr>
              <a:t>+</a:t>
            </a:r>
          </a:p>
          <a:p>
            <a:pPr algn="ctr" defTabSz="914400"/>
            <a:endParaRPr lang="en-GB" sz="800">
              <a:latin typeface="Verdana" pitchFamily="34" charset="0"/>
            </a:endParaRPr>
          </a:p>
          <a:p>
            <a:pPr algn="ctr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000">
                <a:latin typeface="Verdana" pitchFamily="34" charset="0"/>
              </a:rPr>
              <a:t>Hosted at Lincoln University</a:t>
            </a:r>
          </a:p>
          <a:p>
            <a:pPr algn="ctr" defTabSz="9144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NZ">
                <a:latin typeface="Verdana" pitchFamily="34" charset="0"/>
              </a:rPr>
              <a:t>Canterbury, New Zealand</a:t>
            </a:r>
            <a:endParaRPr lang="en-GB">
              <a:latin typeface="Verdana" pitchFamily="34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834063" y="1244600"/>
            <a:ext cx="3121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>
                <a:latin typeface="Verdana" pitchFamily="34" charset="0"/>
              </a:rPr>
              <a:t>www.bioprotection.org.nz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392113" y="327025"/>
            <a:ext cx="843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>
                <a:solidFill>
                  <a:srgbClr val="000000"/>
                </a:solidFill>
                <a:latin typeface="Calibri" pitchFamily="34" charset="0"/>
              </a:rPr>
              <a:t>7.	Maintaining seed quality post-harvest</a:t>
            </a:r>
          </a:p>
          <a:p>
            <a:endParaRPr lang="en-NZ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7106" name="Picture 3" descr="Garden B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1535113"/>
            <a:ext cx="36607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Ryegrass 2"/>
          <p:cNvPicPr>
            <a:picLocks noChangeAspect="1" noChangeArrowheads="1"/>
          </p:cNvPicPr>
          <p:nvPr/>
        </p:nvPicPr>
        <p:blipFill>
          <a:blip r:embed="rId3"/>
          <a:srcRect r="5074"/>
          <a:stretch>
            <a:fillRect/>
          </a:stretch>
        </p:blipFill>
        <p:spPr bwMode="auto">
          <a:xfrm>
            <a:off x="3962400" y="1535113"/>
            <a:ext cx="486568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2438400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4800" b="1">
                <a:solidFill>
                  <a:schemeClr val="bg1"/>
                </a:solidFill>
                <a:latin typeface="Calibri" pitchFamily="34" charset="0"/>
              </a:rPr>
              <a:t>Crop establishment</a:t>
            </a:r>
          </a:p>
          <a:p>
            <a:endParaRPr lang="en-NZ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The environmental and financial benefits of reduced</a:t>
            </a:r>
          </a:p>
          <a:p>
            <a:pPr>
              <a:buFont typeface="Arial" charset="0"/>
              <a:buNone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  tillage practices are now well established.</a:t>
            </a: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4630738" y="2265363"/>
            <a:ext cx="4513262" cy="4597400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NZ" sz="8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NZ" sz="2400">
                <a:solidFill>
                  <a:schemeClr val="bg1"/>
                </a:solidFill>
                <a:latin typeface="Calibri" pitchFamily="34" charset="0"/>
              </a:rPr>
              <a:t>A range of modular light-weight plot/small scale farm scale seeders are now available including Flexiseeder®</a:t>
            </a:r>
          </a:p>
          <a:p>
            <a:pPr marL="342900" indent="-342900">
              <a:buFont typeface="Arial" charset="0"/>
              <a:buChar char="•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NZ" sz="2400">
                <a:solidFill>
                  <a:schemeClr val="bg1"/>
                </a:solidFill>
                <a:latin typeface="Calibri" pitchFamily="34" charset="0"/>
              </a:rPr>
              <a:t>Flexiseeder® is a collaborative end-user initiative between IAMFE members, targeting difficult soils with overlapping agro-ecologies </a:t>
            </a:r>
          </a:p>
          <a:p>
            <a:pPr marL="342900" indent="-342900">
              <a:buFont typeface="Arial" charset="0"/>
              <a:buChar char="•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NZ" sz="2400">
                <a:solidFill>
                  <a:schemeClr val="bg1"/>
                </a:solidFill>
                <a:latin typeface="Calibri" pitchFamily="34" charset="0"/>
              </a:rPr>
              <a:t>Flexiseeder® modules fit other brands</a:t>
            </a:r>
          </a:p>
          <a:p>
            <a:pPr marL="342900" indent="-342900">
              <a:buFont typeface="Arial" charset="0"/>
              <a:buChar char="•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8131" name="Picture 2" descr="H:\John Hampton\Photos\P510003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65363"/>
            <a:ext cx="4630738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588"/>
            <a:ext cx="8423275" cy="215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2800" dirty="0">
                <a:solidFill>
                  <a:prstClr val="black"/>
                </a:solidFill>
                <a:latin typeface="+mn-lt"/>
                <a:cs typeface="+mn-cs"/>
              </a:rPr>
              <a:t>BUT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400" dirty="0">
                <a:solidFill>
                  <a:prstClr val="black"/>
                </a:solidFill>
                <a:latin typeface="+mn-lt"/>
                <a:cs typeface="+mn-cs"/>
              </a:rPr>
              <a:t>Reduced tillage can produce a sowing environment that exerts more stress on the seed lot, so that high germinating but low vigour seeds struggle to emerge</a:t>
            </a:r>
            <a:r>
              <a:rPr lang="en-NZ" sz="2800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9154" name="Picture 2" descr="Pea vig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3" y="1981200"/>
            <a:ext cx="65405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6075" y="511175"/>
            <a:ext cx="78120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For example, precision sowing requires every seed sown to produce a plant.</a:t>
            </a: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Seed lots must be uniformly graded, and have high germination and high vigour.</a:t>
            </a:r>
          </a:p>
          <a:p>
            <a:endParaRPr lang="en-NZ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0178" name="Picture 5" descr="Pan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93838"/>
            <a:ext cx="62579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0676_001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 l="33055"/>
          <a:stretch>
            <a:fillRect/>
          </a:stretch>
        </p:blipFill>
        <p:spPr bwMode="auto">
          <a:xfrm>
            <a:off x="212725" y="280988"/>
            <a:ext cx="25908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803525" y="280988"/>
            <a:ext cx="61087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NZ" sz="3600" b="1">
                <a:solidFill>
                  <a:srgbClr val="000000"/>
                </a:solidFill>
                <a:latin typeface="Calibri" pitchFamily="34" charset="0"/>
              </a:rPr>
              <a:t>Important Considerations</a:t>
            </a:r>
          </a:p>
          <a:p>
            <a:pPr marL="457200" indent="-457200">
              <a:buFont typeface="Arial" charset="0"/>
              <a:buNone/>
            </a:pPr>
            <a:endParaRPr lang="en-NZ" sz="800" b="1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NZ" sz="3000">
                <a:solidFill>
                  <a:srgbClr val="000000"/>
                </a:solidFill>
                <a:latin typeface="Calibri" pitchFamily="34" charset="0"/>
              </a:rPr>
              <a:t>Germination – as the percentage germination decreases from 100%, the quality of the seed lot declines because the percentage of abnormal seedlings (those not capable of emerging) and/or dead seeds increases.</a:t>
            </a:r>
          </a:p>
          <a:p>
            <a:pPr marL="457200" indent="-457200">
              <a:buFont typeface="Arial" charset="0"/>
              <a:buChar char="•"/>
            </a:pPr>
            <a:endParaRPr lang="en-NZ" sz="80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NZ" sz="3000">
                <a:solidFill>
                  <a:srgbClr val="000000"/>
                </a:solidFill>
                <a:latin typeface="Calibri" pitchFamily="34" charset="0"/>
              </a:rPr>
              <a:t>This indicates the seed lot is deteriorating physiologically and will be likely to struggle to perform once sown.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477838" y="352425"/>
            <a:ext cx="7578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Calibri" pitchFamily="34" charset="0"/>
              </a:rPr>
              <a:t>Germination results and field emergence for five maize seed lots</a:t>
            </a:r>
            <a:endParaRPr lang="en-NZ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295275" y="4703763"/>
            <a:ext cx="8502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>
                <a:solidFill>
                  <a:srgbClr val="000000"/>
                </a:solidFill>
                <a:latin typeface="Calibri" pitchFamily="34" charset="0"/>
              </a:rPr>
              <a:t>While the germination test can be a good indicator of field emergence, it cannot explain the differences in field emergence reported for high germination seed lots, especially in the presence of seed bed stresses.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5275" y="1371600"/>
          <a:ext cx="8229600" cy="303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/>
                <a:gridCol w="1879600"/>
                <a:gridCol w="2082800"/>
                <a:gridCol w="1330960"/>
                <a:gridCol w="1808480"/>
              </a:tblGrid>
              <a:tr h="433977">
                <a:tc>
                  <a:txBody>
                    <a:bodyPr/>
                    <a:lstStyle/>
                    <a:p>
                      <a:r>
                        <a:rPr lang="en-NZ" dirty="0" smtClean="0"/>
                        <a:t>Seed</a:t>
                      </a:r>
                      <a:r>
                        <a:rPr lang="en-NZ" baseline="0" dirty="0" smtClean="0"/>
                        <a:t> Lot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Normal Seedlings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Abnormal Seedlings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Dead</a:t>
                      </a:r>
                      <a:r>
                        <a:rPr lang="en-NZ" baseline="0" dirty="0" smtClean="0"/>
                        <a:t> Seeds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Field Emergence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3977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(%)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(%)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(%)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(%)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en-NZ" dirty="0" smtClean="0"/>
                        <a:t>1.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96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89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en-NZ" dirty="0" smtClean="0"/>
                        <a:t>2.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88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8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76</a:t>
                      </a:r>
                      <a:endParaRPr lang="en-NZ" dirty="0"/>
                    </a:p>
                  </a:txBody>
                  <a:tcPr/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en-NZ" dirty="0" smtClean="0"/>
                        <a:t>3.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75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52</a:t>
                      </a:r>
                      <a:endParaRPr lang="en-NZ" dirty="0"/>
                    </a:p>
                  </a:txBody>
                  <a:tcPr/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en-NZ" dirty="0" smtClean="0"/>
                        <a:t>4.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50</a:t>
                      </a:r>
                      <a:endParaRPr lang="en-NZ" dirty="0"/>
                    </a:p>
                  </a:txBody>
                  <a:tcPr/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en-NZ" dirty="0" smtClean="0"/>
                        <a:t>5.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52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10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38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21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ChangeArrowheads="1"/>
          </p:cNvSpPr>
          <p:nvPr/>
        </p:nvSpPr>
        <p:spPr bwMode="auto">
          <a:xfrm>
            <a:off x="457200" y="450850"/>
            <a:ext cx="8118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000000"/>
                </a:solidFill>
                <a:latin typeface="Calibri" pitchFamily="34" charset="0"/>
              </a:rPr>
              <a:t>Effect of seed vigour on field emergence of nine forage and nine vegetable brassica seed lots following three hand sowings at the same site</a:t>
            </a:r>
            <a:r>
              <a:rPr lang="en-AU" sz="2400" baseline="3000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AU" sz="2400">
                <a:solidFill>
                  <a:srgbClr val="000000"/>
                </a:solidFill>
                <a:latin typeface="Calibri" pitchFamily="34" charset="0"/>
              </a:rPr>
              <a:t> (from Leeks, 2006)</a:t>
            </a:r>
            <a:endParaRPr lang="en-NZ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75" y="2001838"/>
          <a:ext cx="8696325" cy="359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798"/>
                <a:gridCol w="2336800"/>
                <a:gridCol w="1513840"/>
                <a:gridCol w="1036320"/>
                <a:gridCol w="1209040"/>
                <a:gridCol w="1280160"/>
              </a:tblGrid>
              <a:tr h="4495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Field Emergence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NZ" dirty="0" smtClean="0"/>
                        <a:t>Sowing No.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Mean 10cm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NZ" dirty="0" smtClean="0"/>
                        <a:t>Forage Species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NZ" dirty="0" smtClean="0"/>
                        <a:t>Vegetable</a:t>
                      </a:r>
                      <a:r>
                        <a:rPr lang="en-NZ" baseline="0" dirty="0" smtClean="0"/>
                        <a:t> Species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Soil temperature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Mean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Range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Mean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Range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958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AU" sz="1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N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49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070" algn="l"/>
                          <a:tab pos="270510" algn="l"/>
                          <a:tab pos="630555" algn="l"/>
                        </a:tabLst>
                      </a:pPr>
                      <a:r>
                        <a:rPr lang="en-AU" sz="1800" dirty="0">
                          <a:effectLst/>
                        </a:rPr>
                        <a:t>	1.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71170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4.4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328930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72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530225" algn="r"/>
                        </a:tabLst>
                      </a:pPr>
                      <a:r>
                        <a:rPr lang="en-AU" sz="1800" dirty="0">
                          <a:effectLst/>
                        </a:rPr>
                        <a:t>	16-92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</a:tabLst>
                      </a:pPr>
                      <a:r>
                        <a:rPr lang="en-AU" sz="1800" dirty="0">
                          <a:effectLst/>
                        </a:rPr>
                        <a:t>	</a:t>
                      </a:r>
                      <a:r>
                        <a:rPr lang="en-AU" sz="1800" dirty="0" smtClean="0">
                          <a:effectLst/>
                        </a:rPr>
                        <a:t> 64</a:t>
                      </a:r>
                      <a:r>
                        <a:rPr lang="en-AU" sz="1800" dirty="0">
                          <a:effectLst/>
                        </a:rPr>
                        <a:t>	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</a:tabLst>
                      </a:pPr>
                      <a:r>
                        <a:rPr lang="en-AU" sz="1800" dirty="0">
                          <a:effectLst/>
                        </a:rPr>
                        <a:t>	29-79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070" algn="l"/>
                          <a:tab pos="270510" algn="l"/>
                          <a:tab pos="630555" algn="l"/>
                        </a:tabLst>
                      </a:pPr>
                      <a:r>
                        <a:rPr lang="en-AU" sz="1800" dirty="0">
                          <a:effectLst/>
                        </a:rPr>
                        <a:t>	2.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71170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8.7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328930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72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530225" algn="r"/>
                        </a:tabLst>
                      </a:pPr>
                      <a:r>
                        <a:rPr lang="en-AU" sz="1800" dirty="0">
                          <a:effectLst/>
                        </a:rPr>
                        <a:t>	42-89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  <a:tab pos="381635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67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  <a:tab pos="381635" algn="l"/>
                        </a:tabLst>
                      </a:pPr>
                      <a:r>
                        <a:rPr lang="en-AU" sz="1800" dirty="0">
                          <a:effectLst/>
                        </a:rPr>
                        <a:t>	55-80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070" algn="l"/>
                          <a:tab pos="270510" algn="l"/>
                          <a:tab pos="630555" algn="l"/>
                        </a:tabLst>
                      </a:pPr>
                      <a:r>
                        <a:rPr lang="en-AU" sz="1800" dirty="0">
                          <a:effectLst/>
                        </a:rPr>
                        <a:t>	3.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71170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9.2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328930" algn="l"/>
                        </a:tabLst>
                      </a:pPr>
                      <a:r>
                        <a:rPr lang="en-AU" sz="1800" smtClean="0">
                          <a:effectLst/>
                        </a:rPr>
                        <a:t>69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530225" algn="r"/>
                        </a:tabLst>
                      </a:pPr>
                      <a:r>
                        <a:rPr lang="en-AU" sz="1800" dirty="0">
                          <a:effectLst/>
                        </a:rPr>
                        <a:t>	6-85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  <a:tab pos="381635" algn="l"/>
                        </a:tabLst>
                      </a:pPr>
                      <a:r>
                        <a:rPr lang="en-AU" sz="1800" dirty="0" smtClean="0">
                          <a:effectLst/>
                        </a:rPr>
                        <a:t>79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  <a:tab pos="381635" algn="l"/>
                        </a:tabLst>
                      </a:pPr>
                      <a:r>
                        <a:rPr lang="en-AU" sz="1800" dirty="0">
                          <a:effectLst/>
                        </a:rPr>
                        <a:t>	71-87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30555" algn="l"/>
                        </a:tabLst>
                      </a:pPr>
                      <a:r>
                        <a:rPr lang="en-AU" sz="1800" baseline="30000" dirty="0" smtClean="0">
                          <a:effectLst/>
                        </a:rPr>
                        <a:t>1</a:t>
                      </a:r>
                      <a:r>
                        <a:rPr lang="en-AU" sz="1800" dirty="0" smtClean="0">
                          <a:effectLst/>
                        </a:rPr>
                        <a:t> all 18 seed lots had a germination of 91% or greater</a:t>
                      </a:r>
                      <a:endParaRPr lang="en-NZ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471170" algn="l"/>
                        </a:tabLst>
                      </a:pP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328930" algn="l"/>
                        </a:tabLst>
                      </a:pP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530225" algn="r"/>
                        </a:tabLst>
                      </a:pP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</a:tabLst>
                      </a:pP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291465" algn="l"/>
                        </a:tabLst>
                      </a:pPr>
                      <a:endParaRPr lang="en-N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498475" y="263525"/>
            <a:ext cx="81581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000">
                <a:solidFill>
                  <a:srgbClr val="000000"/>
                </a:solidFill>
                <a:latin typeface="Calibri" pitchFamily="34" charset="0"/>
              </a:rPr>
              <a:t>This ability of a seed lot to cope with environmental stresses is called SEED VIGOUR, a physiological aspect of seed quality.</a:t>
            </a:r>
          </a:p>
          <a:p>
            <a:endParaRPr lang="en-NZ" sz="2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NZ" sz="2000">
                <a:solidFill>
                  <a:srgbClr val="000000"/>
                </a:solidFill>
                <a:latin typeface="Calibri" pitchFamily="34" charset="0"/>
              </a:rPr>
              <a:t>Differences in seed vigour of high germinating seed lots can be explained by the process of seed ageing (or physiological deterioration)</a:t>
            </a:r>
          </a:p>
        </p:txBody>
      </p:sp>
      <p:pic>
        <p:nvPicPr>
          <p:cNvPr id="53250" name="Picture 3" descr="Viability &amp; vigour"/>
          <p:cNvPicPr>
            <a:picLocks noChangeAspect="1" noChangeArrowheads="1"/>
          </p:cNvPicPr>
          <p:nvPr/>
        </p:nvPicPr>
        <p:blipFill>
          <a:blip r:embed="rId2"/>
          <a:srcRect l="2661" t="2361" r="3992"/>
          <a:stretch>
            <a:fillRect/>
          </a:stretch>
        </p:blipFill>
        <p:spPr bwMode="auto">
          <a:xfrm>
            <a:off x="2913063" y="2055813"/>
            <a:ext cx="4449762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98475" y="1974850"/>
            <a:ext cx="2881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rgbClr val="000000"/>
                </a:solidFill>
                <a:latin typeface="Calibri" pitchFamily="34" charset="0"/>
              </a:rPr>
              <a:t>The seed survival curve</a:t>
            </a:r>
            <a:endParaRPr lang="en-NZ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Sam the s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3" y="1597025"/>
            <a:ext cx="5202237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213" y="471592"/>
            <a:ext cx="4293502" cy="11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</p:spPr>
      </p:pic>
      <p:pic>
        <p:nvPicPr>
          <p:cNvPr id="55299" name="Picture 52" descr="FLX1311 Brand Amends_Seed Research_Logo_Reversed_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8313"/>
            <a:ext cx="48434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0991" y="1758548"/>
            <a:ext cx="2089132" cy="161682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4533" y="3540007"/>
            <a:ext cx="2735862" cy="55149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5302" name="Picture 7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9675" y="1670050"/>
            <a:ext cx="13811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Bildobjekt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13688" y="3303588"/>
            <a:ext cx="11064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r>
              <a:rPr lang="en-NZ" b="0" smtClean="0"/>
              <a:t/>
            </a:r>
            <a:br>
              <a:rPr lang="en-NZ" b="0" smtClean="0"/>
            </a:br>
            <a:r>
              <a:rPr lang="en-NZ" b="0" smtClean="0"/>
              <a:t/>
            </a:r>
            <a:br>
              <a:rPr lang="en-NZ" b="0" smtClean="0"/>
            </a:br>
            <a:r>
              <a:rPr lang="en-NZ" b="0" smtClean="0"/>
              <a:t/>
            </a:r>
            <a:br>
              <a:rPr lang="en-NZ" b="0" smtClean="0"/>
            </a:br>
            <a:r>
              <a:rPr lang="en-NZ" b="0" smtClean="0"/>
              <a:t/>
            </a:r>
            <a:br>
              <a:rPr lang="en-NZ" b="0" smtClean="0"/>
            </a:br>
            <a:endParaRPr lang="en-GB" b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06400" y="3005138"/>
            <a:ext cx="8505825" cy="3687762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endParaRPr lang="en-NZ" sz="800">
              <a:solidFill>
                <a:schemeClr val="bg1"/>
              </a:solidFill>
            </a:endParaRPr>
          </a:p>
          <a:p>
            <a:pPr algn="ctr" defTabSz="914400"/>
            <a:r>
              <a:rPr lang="en-NZ" sz="4000">
                <a:solidFill>
                  <a:srgbClr val="FFFF00"/>
                </a:solidFill>
              </a:rPr>
              <a:t>THE BLAME IS USUALLY  PLACED ON THE EQUIPMENT AND/OR THE OPERATOR</a:t>
            </a:r>
            <a:br>
              <a:rPr lang="en-NZ" sz="4000">
                <a:solidFill>
                  <a:srgbClr val="FFFF00"/>
                </a:solidFill>
              </a:rPr>
            </a:br>
            <a:r>
              <a:rPr lang="en-NZ" sz="1400">
                <a:solidFill>
                  <a:srgbClr val="FFFF00"/>
                </a:solidFill>
              </a:rPr>
              <a:t/>
            </a:r>
            <a:br>
              <a:rPr lang="en-NZ" sz="1400">
                <a:solidFill>
                  <a:srgbClr val="FFFF00"/>
                </a:solidFill>
              </a:rPr>
            </a:br>
            <a:r>
              <a:rPr lang="en-NZ" sz="4000" b="1">
                <a:solidFill>
                  <a:srgbClr val="FFFF00"/>
                </a:solidFill>
              </a:rPr>
              <a:t>NOT</a:t>
            </a:r>
            <a:br>
              <a:rPr lang="en-NZ" sz="4000" b="1">
                <a:solidFill>
                  <a:srgbClr val="FFFF00"/>
                </a:solidFill>
              </a:rPr>
            </a:br>
            <a:r>
              <a:rPr lang="en-NZ" sz="1400">
                <a:solidFill>
                  <a:srgbClr val="FFFF00"/>
                </a:solidFill>
              </a:rPr>
              <a:t/>
            </a:r>
            <a:br>
              <a:rPr lang="en-NZ" sz="1400">
                <a:solidFill>
                  <a:srgbClr val="FFFF00"/>
                </a:solidFill>
              </a:rPr>
            </a:br>
            <a:r>
              <a:rPr lang="en-NZ" sz="4000">
                <a:solidFill>
                  <a:srgbClr val="FFFF00"/>
                </a:solidFill>
              </a:rPr>
              <a:t>THE SEED LOT!</a:t>
            </a:r>
            <a:endParaRPr lang="en-GB" sz="4000">
              <a:solidFill>
                <a:srgbClr val="FFFF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06400" y="185738"/>
            <a:ext cx="8432800" cy="2771775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NZ" sz="4400">
                <a:solidFill>
                  <a:schemeClr val="bg1"/>
                </a:solidFill>
              </a:rPr>
              <a:t>When seed quality fails to match the performance capacity of the seeding equipment so that crop establishment is poor ….</a:t>
            </a:r>
            <a:endParaRPr lang="en-GB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698" name="Rectangle 5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lIns="468000" anchor="ctr"/>
          <a:lstStyle/>
          <a:p>
            <a:pPr>
              <a:buFont typeface="Wingdings" pitchFamily="2" charset="2"/>
              <a:buChar char="Ø"/>
            </a:pP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 Seeding equipment and seed quality are</a:t>
            </a:r>
            <a:br>
              <a:rPr lang="en-NZ" sz="3600">
                <a:solidFill>
                  <a:schemeClr val="bg1"/>
                </a:solidFill>
                <a:latin typeface="Calibri" pitchFamily="34" charset="0"/>
              </a:rPr>
            </a:b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     linked together.</a:t>
            </a:r>
          </a:p>
          <a:p>
            <a:pPr>
              <a:buFont typeface="Wingdings" pitchFamily="2" charset="2"/>
              <a:buChar char="Ø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 The development of seeding equipment</a:t>
            </a:r>
            <a:br>
              <a:rPr lang="en-NZ" sz="3600">
                <a:solidFill>
                  <a:schemeClr val="bg1"/>
                </a:solidFill>
                <a:latin typeface="Calibri" pitchFamily="34" charset="0"/>
              </a:rPr>
            </a:b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     and supply of quality seed must always</a:t>
            </a:r>
            <a:br>
              <a:rPr lang="en-NZ" sz="3600">
                <a:solidFill>
                  <a:schemeClr val="bg1"/>
                </a:solidFill>
                <a:latin typeface="Calibri" pitchFamily="34" charset="0"/>
              </a:rPr>
            </a:b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     meet the needs of the end-user.</a:t>
            </a:r>
          </a:p>
          <a:p>
            <a:pPr>
              <a:buFont typeface="Wingdings" pitchFamily="2" charset="2"/>
              <a:buChar char="Ø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 The Seed Industry therefore requires:</a:t>
            </a:r>
            <a:br>
              <a:rPr lang="en-NZ" sz="3600">
                <a:solidFill>
                  <a:schemeClr val="bg1"/>
                </a:solidFill>
                <a:latin typeface="Calibri" pitchFamily="34" charset="0"/>
              </a:rPr>
            </a:br>
            <a:r>
              <a:rPr lang="en-NZ" sz="12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NZ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	-	a fully operational Seed Chain</a:t>
            </a:r>
            <a:br>
              <a:rPr lang="en-NZ" sz="3600">
                <a:solidFill>
                  <a:schemeClr val="bg1"/>
                </a:solidFill>
                <a:latin typeface="Calibri" pitchFamily="34" charset="0"/>
              </a:rPr>
            </a:b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						</a:t>
            </a:r>
            <a:r>
              <a:rPr lang="en-NZ" sz="3600">
                <a:solidFill>
                  <a:srgbClr val="FFFF00"/>
                </a:solidFill>
                <a:latin typeface="Calibri" pitchFamily="34" charset="0"/>
              </a:rPr>
              <a:t>including</a:t>
            </a:r>
            <a:br>
              <a:rPr lang="en-NZ" sz="3600">
                <a:solidFill>
                  <a:srgbClr val="FFFF00"/>
                </a:solidFill>
                <a:latin typeface="Calibri" pitchFamily="34" charset="0"/>
              </a:rPr>
            </a:br>
            <a:r>
              <a:rPr lang="en-NZ" sz="3600">
                <a:solidFill>
                  <a:schemeClr val="bg1"/>
                </a:solidFill>
                <a:latin typeface="Calibri" pitchFamily="34" charset="0"/>
              </a:rPr>
              <a:t>	-	improved seeding technologies.</a:t>
            </a:r>
            <a:endParaRPr lang="en-GB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1746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lIns="468000" anchor="ctr"/>
          <a:lstStyle/>
          <a:p>
            <a:endParaRPr lang="en-GB" sz="36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7" name="Picture 2" descr="C:\Users\fyfed\Documents\John's PPTs\Figs\Fig 1_The Seed Chain.jpg"/>
          <p:cNvPicPr>
            <a:picLocks noChangeAspect="1" noChangeArrowheads="1"/>
          </p:cNvPicPr>
          <p:nvPr/>
        </p:nvPicPr>
        <p:blipFill>
          <a:blip r:embed="rId2"/>
          <a:srcRect l="14616" t="15761" r="14035" b="17339"/>
          <a:stretch>
            <a:fillRect/>
          </a:stretch>
        </p:blipFill>
        <p:spPr bwMode="auto">
          <a:xfrm>
            <a:off x="3584575" y="0"/>
            <a:ext cx="555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0" y="120650"/>
            <a:ext cx="3455988" cy="1128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3600" b="1">
                <a:solidFill>
                  <a:srgbClr val="FFFF00"/>
                </a:solidFill>
                <a:latin typeface="Verdana" pitchFamily="34" charset="0"/>
              </a:rPr>
              <a:t>Seed Chain</a:t>
            </a:r>
          </a:p>
          <a:p>
            <a:pPr algn="ctr"/>
            <a:r>
              <a:rPr lang="en-NZ" sz="3200" b="1">
                <a:solidFill>
                  <a:srgbClr val="FFFF00"/>
                </a:solidFill>
                <a:latin typeface="Verdana" pitchFamily="34" charset="0"/>
              </a:rPr>
              <a:t>NZ / Global</a:t>
            </a: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179388" y="1366838"/>
            <a:ext cx="32908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2800" b="1">
                <a:solidFill>
                  <a:srgbClr val="FFFF00"/>
                </a:solidFill>
                <a:latin typeface="Verdana" pitchFamily="34" charset="0"/>
              </a:rPr>
              <a:t>Rapid Globalization of Seed Trade</a:t>
            </a:r>
          </a:p>
        </p:txBody>
      </p: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179388" y="2836863"/>
            <a:ext cx="32766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NZ" sz="2800" b="1">
                <a:solidFill>
                  <a:schemeClr val="bg1"/>
                </a:solidFill>
                <a:latin typeface="Arial Narrow" pitchFamily="34" charset="0"/>
              </a:rPr>
              <a:t>Global seed market:</a:t>
            </a:r>
          </a:p>
          <a:p>
            <a:pPr>
              <a:buFont typeface="Arial" charset="0"/>
              <a:buNone/>
            </a:pPr>
            <a:endParaRPr lang="en-NZ" sz="80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NZ" sz="20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NZ" sz="2800">
                <a:solidFill>
                  <a:schemeClr val="bg1"/>
                </a:solidFill>
                <a:latin typeface="Arial Narrow" pitchFamily="34" charset="0"/>
              </a:rPr>
              <a:t>worth USD 47b in</a:t>
            </a:r>
          </a:p>
          <a:p>
            <a:pPr>
              <a:buFont typeface="Arial" charset="0"/>
              <a:buNone/>
            </a:pPr>
            <a:r>
              <a:rPr lang="en-NZ" sz="2800">
                <a:solidFill>
                  <a:schemeClr val="bg1"/>
                </a:solidFill>
                <a:latin typeface="Arial Narrow" pitchFamily="34" charset="0"/>
              </a:rPr>
              <a:t>  2012 - of which 9.9b</a:t>
            </a:r>
          </a:p>
          <a:p>
            <a:pPr>
              <a:buFont typeface="Arial" charset="0"/>
              <a:buNone/>
            </a:pPr>
            <a:r>
              <a:rPr lang="en-NZ" sz="2800">
                <a:solidFill>
                  <a:schemeClr val="bg1"/>
                </a:solidFill>
                <a:latin typeface="Arial Narrow" pitchFamily="34" charset="0"/>
              </a:rPr>
              <a:t>  traded internationally</a:t>
            </a:r>
          </a:p>
          <a:p>
            <a:pPr>
              <a:buFont typeface="Arial" charset="0"/>
              <a:buChar char="•"/>
            </a:pPr>
            <a:endParaRPr lang="en-NZ" sz="80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NZ" sz="2800" b="1">
                <a:solidFill>
                  <a:srgbClr val="FFFF00"/>
                </a:solidFill>
                <a:latin typeface="Arial Narrow" pitchFamily="34" charset="0"/>
              </a:rPr>
              <a:t> up from 4.5b in 2003</a:t>
            </a:r>
          </a:p>
          <a:p>
            <a:pPr>
              <a:buFont typeface="Arial" charset="0"/>
              <a:buNone/>
            </a:pPr>
            <a:endParaRPr lang="en-NZ" sz="800" b="1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NZ" sz="2800" b="1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NZ" sz="2800" b="1">
                <a:solidFill>
                  <a:schemeClr val="bg1"/>
                </a:solidFill>
                <a:latin typeface="Arial Narrow" pitchFamily="34" charset="0"/>
              </a:rPr>
              <a:t>NZ a significant </a:t>
            </a:r>
          </a:p>
          <a:p>
            <a:pPr>
              <a:buFont typeface="Arial" charset="0"/>
              <a:buNone/>
            </a:pPr>
            <a:r>
              <a:rPr lang="en-NZ" sz="2800" b="1">
                <a:solidFill>
                  <a:schemeClr val="bg1"/>
                </a:solidFill>
                <a:latin typeface="Arial Narrow" pitchFamily="34" charset="0"/>
              </a:rPr>
              <a:t>   player – some areas</a:t>
            </a:r>
          </a:p>
          <a:p>
            <a:pPr>
              <a:buFont typeface="Arial" charset="0"/>
              <a:buNone/>
            </a:pPr>
            <a:r>
              <a:rPr lang="en-NZ" sz="280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NZ" sz="2000">
                <a:solidFill>
                  <a:schemeClr val="bg1"/>
                </a:solidFill>
                <a:latin typeface="Arial Narrow" pitchFamily="34" charset="0"/>
              </a:rPr>
              <a:t>(Ref: Int. Seed Federation).</a:t>
            </a:r>
            <a:endParaRPr lang="en-NZ" sz="2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888163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/>
            <a:endParaRPr lang="en-NZ" sz="1000">
              <a:solidFill>
                <a:srgbClr val="000000"/>
              </a:solidFill>
              <a:latin typeface="Calibri" pitchFamily="34" charset="0"/>
            </a:endParaRPr>
          </a:p>
          <a:p>
            <a:pPr marL="261938" indent="-261938"/>
            <a:r>
              <a:rPr lang="en-NZ" sz="3600">
                <a:solidFill>
                  <a:srgbClr val="FFFF00"/>
                </a:solidFill>
                <a:latin typeface="Calibri" pitchFamily="34" charset="0"/>
              </a:rPr>
              <a:t>The production and distribution of high quality seeds requires:</a:t>
            </a: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effective and efficient seed and machinery industry infrastructure </a:t>
            </a: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appropriate crop establishment methods.</a:t>
            </a: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skilled seed growers</a:t>
            </a: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good seed processing facilities</a:t>
            </a: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adequate short, medium and long-term storage facilities</a:t>
            </a: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excellent distribution systems</a:t>
            </a:r>
          </a:p>
          <a:p>
            <a:pPr marL="261938" indent="-261938">
              <a:buFont typeface="Arial" charset="0"/>
              <a:buChar char="•"/>
            </a:pPr>
            <a:endParaRPr lang="en-NZ" sz="1000">
              <a:solidFill>
                <a:schemeClr val="bg1"/>
              </a:solidFill>
              <a:latin typeface="Calibri" pitchFamily="34" charset="0"/>
            </a:endParaRPr>
          </a:p>
          <a:p>
            <a:pPr marL="261938" indent="-261938">
              <a:buFont typeface="Wingdings" pitchFamily="2" charset="2"/>
              <a:buChar char="ü"/>
            </a:pPr>
            <a:r>
              <a:rPr lang="en-NZ" sz="3000">
                <a:solidFill>
                  <a:srgbClr val="FFFF00"/>
                </a:solidFill>
              </a:rPr>
              <a:t>That is, an integrated system for ensuring that the required quantities of genetically pure seed are available when needed - </a:t>
            </a:r>
            <a:r>
              <a:rPr lang="en-NZ" sz="3000" b="1" u="sng">
                <a:solidFill>
                  <a:srgbClr val="FFFF00"/>
                </a:solidFill>
              </a:rPr>
              <a:t>via the Seed Chain</a:t>
            </a:r>
            <a:endParaRPr lang="en-NZ" sz="3000" u="sng">
              <a:solidFill>
                <a:srgbClr val="FFFF00"/>
              </a:solidFill>
            </a:endParaRPr>
          </a:p>
          <a:p>
            <a:pPr marL="261938" indent="-261938" algn="ctr"/>
            <a:endParaRPr lang="en-NZ" sz="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1279525" y="5507038"/>
            <a:ext cx="5599113" cy="457200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NZ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977063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/>
            <a:endParaRPr lang="en-NZ" sz="1200">
              <a:solidFill>
                <a:srgbClr val="000000"/>
              </a:solidFill>
              <a:latin typeface="Calibri" pitchFamily="34" charset="0"/>
            </a:endParaRPr>
          </a:p>
          <a:p>
            <a:pPr marL="261938" indent="-261938"/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Throughout the three stages of the Seed Chain, seed</a:t>
            </a:r>
          </a:p>
          <a:p>
            <a:pPr marL="261938" indent="-261938"/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quality assurance (or control) measures are also</a:t>
            </a:r>
          </a:p>
          <a:p>
            <a:pPr marL="261938" indent="-261938"/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required to ensure: </a:t>
            </a:r>
          </a:p>
          <a:p>
            <a:pPr marL="261938" indent="-261938"/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genetic purity of the seed; and</a:t>
            </a:r>
          </a:p>
          <a:p>
            <a:pPr marL="261938" indent="-261938">
              <a:buFont typeface="Arial" charset="0"/>
              <a:buChar char="•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 marL="261938" indent="-261938">
              <a:buFont typeface="Arial" charset="0"/>
              <a:buChar char="•"/>
            </a:pPr>
            <a:r>
              <a:rPr lang="en-NZ" sz="3200">
                <a:solidFill>
                  <a:schemeClr val="bg1"/>
                </a:solidFill>
                <a:latin typeface="Calibri" pitchFamily="34" charset="0"/>
              </a:rPr>
              <a:t>that other seed quality attributes (e.g. germination, seed moisture content, seed weight, seed health, physical purity) do not differ as the processes within the Seed Chain move from Stage 1 thru to Stage 3.</a:t>
            </a:r>
          </a:p>
          <a:p>
            <a:pPr marL="261938" indent="-261938">
              <a:buFont typeface="Arial" charset="0"/>
              <a:buNone/>
            </a:pPr>
            <a:endParaRPr lang="en-NZ" sz="1000">
              <a:solidFill>
                <a:schemeClr val="bg1"/>
              </a:solidFill>
              <a:latin typeface="Calibri" pitchFamily="34" charset="0"/>
            </a:endParaRPr>
          </a:p>
          <a:p>
            <a:pPr marL="261938" indent="-261938">
              <a:buFont typeface="Arial" charset="0"/>
              <a:buChar char="•"/>
            </a:pPr>
            <a:endParaRPr lang="en-NZ" sz="800">
              <a:solidFill>
                <a:schemeClr val="bg1"/>
              </a:solidFill>
              <a:latin typeface="Calibri" pitchFamily="34" charset="0"/>
            </a:endParaRPr>
          </a:p>
          <a:p>
            <a:pPr marL="261938" indent="-261938">
              <a:buFont typeface="Wingdings" pitchFamily="2" charset="2"/>
              <a:buChar char="ü"/>
            </a:pPr>
            <a:r>
              <a:rPr lang="en-NZ" sz="3200">
                <a:solidFill>
                  <a:srgbClr val="FFFF00"/>
                </a:solidFill>
                <a:latin typeface="Calibri" pitchFamily="34" charset="0"/>
              </a:rPr>
              <a:t> Seed quality (i.e. those characteristics or attributes that will determine the performance of the seed when sown or stored)</a:t>
            </a:r>
            <a:r>
              <a:rPr lang="en-NZ" sz="3200" b="1">
                <a:solidFill>
                  <a:srgbClr val="FFFF00"/>
                </a:solidFill>
              </a:rPr>
              <a:t> MUST BE HIGH AT ALL TIMES.</a:t>
            </a:r>
          </a:p>
          <a:p>
            <a:pPr marL="261938" indent="-261938"/>
            <a:endParaRPr lang="en-NZ" sz="2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25E5B"/>
          </a:solidFill>
          <a:ln w="9525">
            <a:noFill/>
            <a:miter lim="800000"/>
            <a:headEnd/>
            <a:tailEnd/>
          </a:ln>
        </p:spPr>
        <p:txBody>
          <a:bodyPr lIns="468000" anchor="ctr"/>
          <a:lstStyle/>
          <a:p>
            <a:pPr>
              <a:buFontTx/>
              <a:buChar char="•"/>
            </a:pPr>
            <a:r>
              <a:rPr lang="en-NZ" sz="8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NZ" sz="800">
                <a:solidFill>
                  <a:srgbClr val="000000"/>
                </a:solidFill>
                <a:latin typeface="Calibri" pitchFamily="34" charset="0"/>
              </a:rPr>
            </a:br>
            <a:endParaRPr lang="en-GB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74638" y="579438"/>
            <a:ext cx="85042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4000">
                <a:solidFill>
                  <a:schemeClr val="bg1"/>
                </a:solidFill>
                <a:latin typeface="Verdana" pitchFamily="34" charset="0"/>
              </a:rPr>
              <a:t>As seeding equipment improves (e.g. air seeding of crops using precision vacuum seeders)</a:t>
            </a:r>
          </a:p>
          <a:p>
            <a:endParaRPr lang="en-NZ" sz="4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98488" y="3109913"/>
            <a:ext cx="8066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4000">
                <a:solidFill>
                  <a:srgbClr val="FFFF00"/>
                </a:solidFill>
                <a:latin typeface="Verdana" pitchFamily="34" charset="0"/>
              </a:rPr>
              <a:t>SEED QUALITY BECOMES EVEN MORE IMPORTANT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12788" y="5067300"/>
            <a:ext cx="806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4000">
                <a:solidFill>
                  <a:srgbClr val="FFFF00"/>
                </a:solidFill>
                <a:latin typeface="Verdana" pitchFamily="34" charset="0"/>
              </a:rPr>
              <a:t>Poorly appreciated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Verdana" pitchFamily="34" charset="0"/>
              </a:rPr>
              <a:t>New Zealand’s seed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957263"/>
            <a:ext cx="8969375" cy="5675312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sz="2900" smtClean="0">
                <a:latin typeface="Verdana" pitchFamily="34" charset="0"/>
              </a:rPr>
              <a:t>A) provides the pasture seeds crucial to underpinning NZ $22B pastoral production industries (dairy, sheep, beef, deer) and New Zealand’s “grassland farming” advantage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900" smtClean="0">
                <a:latin typeface="Verdana" pitchFamily="34" charset="0"/>
              </a:rPr>
              <a:t>B) provides the seeds used by  the NZ $1B arable industry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900" smtClean="0">
                <a:latin typeface="Verdana" pitchFamily="34" charset="0"/>
              </a:rPr>
              <a:t>C) annually contributes NZ $230M in direct sales, has a total economic impact of NZ $600M, and contributes NZ $275M to New Zealand’s Gross Domestic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protection Centre PPT 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Bioprotection Centre PPT 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Bioprotection Centre PPT Template_2013</Template>
  <TotalTime>795</TotalTime>
  <Words>1185</Words>
  <Application>Microsoft Office PowerPoint</Application>
  <PresentationFormat>On-screen Show (4:3)</PresentationFormat>
  <Paragraphs>258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23</vt:i4>
      </vt:variant>
      <vt:variant>
        <vt:lpstr>Slide Titles</vt:lpstr>
      </vt:variant>
      <vt:variant>
        <vt:i4>28</vt:i4>
      </vt:variant>
    </vt:vector>
  </HeadingPairs>
  <TitlesOfParts>
    <vt:vector size="57" baseType="lpstr">
      <vt:lpstr>Arial</vt:lpstr>
      <vt:lpstr>Calibri</vt:lpstr>
      <vt:lpstr>Verdana</vt:lpstr>
      <vt:lpstr>Arial Narrow</vt:lpstr>
      <vt:lpstr>Wingdings</vt:lpstr>
      <vt:lpstr>Times New Roman</vt:lpstr>
      <vt:lpstr>Bioprotection Centre PPT Template_2013</vt:lpstr>
      <vt:lpstr>Bioprotection Centre PPT Template_2012</vt:lpstr>
      <vt:lpstr>1_Bioprotection Centre PPT Template_2012</vt:lpstr>
      <vt:lpstr>2_Bioprotection Centre PPT Template_2012</vt:lpstr>
      <vt:lpstr>3_Bioprotection Centre PPT Template_2012</vt:lpstr>
      <vt:lpstr>4_Bioprotection Centre PPT Template_2012</vt:lpstr>
      <vt:lpstr>5_Bioprotection Centre PPT Template_2012</vt:lpstr>
      <vt:lpstr>4_Office Theme</vt:lpstr>
      <vt:lpstr>6_Bioprotection Centre PPT Template_2012</vt:lpstr>
      <vt:lpstr>Bioprotection Centre PPT Template_2013</vt:lpstr>
      <vt:lpstr>Bioprotection Centre PPT Template_2013</vt:lpstr>
      <vt:lpstr>Bioprotection Centre PPT Template_2013</vt:lpstr>
      <vt:lpstr>Bioprotection Centre PPT Template_2013</vt:lpstr>
      <vt:lpstr>Bioprotection Centre PPT Template_2013</vt:lpstr>
      <vt:lpstr>Bioprotection Centre PPT Template_2013</vt:lpstr>
      <vt:lpstr>Bioprotection Centre PPT Template_2012</vt:lpstr>
      <vt:lpstr>1_Bioprotection Centre PPT Template_2012</vt:lpstr>
      <vt:lpstr>2_Bioprotection Centre PPT Template_2012</vt:lpstr>
      <vt:lpstr>3_Bioprotection Centre PPT Template_2012</vt:lpstr>
      <vt:lpstr>4_Bioprotection Centre PPT Template_2012</vt:lpstr>
      <vt:lpstr>5_Bioprotection Centre PPT Template_2012</vt:lpstr>
      <vt:lpstr>4_Office Theme</vt:lpstr>
      <vt:lpstr>6_Bioprotection Centre PPT Template_2012</vt:lpstr>
      <vt:lpstr>Seeds: The Interaction of Seed Technology                         and Mechanization</vt:lpstr>
      <vt:lpstr>Slide 2</vt:lpstr>
      <vt:lpstr>    </vt:lpstr>
      <vt:lpstr>Slide 4</vt:lpstr>
      <vt:lpstr>Slide 5</vt:lpstr>
      <vt:lpstr>Slide 6</vt:lpstr>
      <vt:lpstr>Slide 7</vt:lpstr>
      <vt:lpstr>Slide 8</vt:lpstr>
      <vt:lpstr>New Zealand’s seed industry</vt:lpstr>
      <vt:lpstr>New Zealand’s seed and grain production occupies around 150,000 ha – mainly in Canterbury</vt:lpstr>
      <vt:lpstr>Slide 11</vt:lpstr>
      <vt:lpstr>Contributing to the value of these seed exports  are</vt:lpstr>
      <vt:lpstr>The New Zealand seed industry needs more sustainable management practices including</vt:lpstr>
      <vt:lpstr> Technical Constraints for Seed Production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Lincoln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Fyfe</dc:creator>
  <cp:lastModifiedBy>JohnS</cp:lastModifiedBy>
  <cp:revision>100</cp:revision>
  <cp:lastPrinted>2014-06-06T00:52:16Z</cp:lastPrinted>
  <dcterms:created xsi:type="dcterms:W3CDTF">2013-08-07T00:33:17Z</dcterms:created>
  <dcterms:modified xsi:type="dcterms:W3CDTF">2014-06-25T11:58:40Z</dcterms:modified>
</cp:coreProperties>
</file>