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7" r:id="rId5"/>
    <p:sldId id="301" r:id="rId6"/>
    <p:sldId id="313" r:id="rId7"/>
    <p:sldId id="302" r:id="rId8"/>
    <p:sldId id="311" r:id="rId9"/>
    <p:sldId id="307" r:id="rId10"/>
    <p:sldId id="303" r:id="rId11"/>
    <p:sldId id="276" r:id="rId12"/>
    <p:sldId id="298" r:id="rId13"/>
    <p:sldId id="286" r:id="rId14"/>
    <p:sldId id="278" r:id="rId15"/>
    <p:sldId id="312" r:id="rId16"/>
    <p:sldId id="290" r:id="rId17"/>
    <p:sldId id="308" r:id="rId18"/>
    <p:sldId id="288" r:id="rId19"/>
    <p:sldId id="314" r:id="rId20"/>
    <p:sldId id="295" r:id="rId21"/>
    <p:sldId id="294" r:id="rId22"/>
    <p:sldId id="269" r:id="rId23"/>
    <p:sldId id="270" r:id="rId24"/>
    <p:sldId id="258" r:id="rId25"/>
    <p:sldId id="271" r:id="rId26"/>
    <p:sldId id="273" r:id="rId27"/>
    <p:sldId id="272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tevens" initials="AS" lastIdx="3" clrIdx="0">
    <p:extLst>
      <p:ext uri="{19B8F6BF-5375-455C-9EA6-DF929625EA0E}">
        <p15:presenceInfo xmlns:p15="http://schemas.microsoft.com/office/powerpoint/2012/main" userId="S::steaa35p@registry.otago.ac.nz::bfc811a0-606c-4480-998c-58f60a5696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BE9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4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DF429-3096-44FB-AD74-F76AC86D64BC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F6A00-3447-47B1-8BD2-C5C4E06BC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04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3443-78C0-4821-8312-0C5C969D4FFD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623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F6A00-3447-47B1-8BD2-C5C4E06BC61A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830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F6A00-3447-47B1-8BD2-C5C4E06BC61A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0167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011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29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985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583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494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359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269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40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592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673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262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056FF-B051-495C-A940-11028EB8AB7F}" type="datetimeFigureOut">
              <a:rPr lang="en-NZ" smtClean="0"/>
              <a:t>16/01/2024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A20-A064-477B-8FFF-509080596D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232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emf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13.png"/><Relationship Id="rId2" Type="http://schemas.microsoft.com/office/2007/relationships/media" Target="../media/media12.m4a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1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11" Type="http://schemas.openxmlformats.org/officeDocument/2006/relationships/image" Target="../media/image43.png"/><Relationship Id="rId5" Type="http://schemas.openxmlformats.org/officeDocument/2006/relationships/image" Target="../media/image11.jpeg"/><Relationship Id="rId15" Type="http://schemas.openxmlformats.org/officeDocument/2006/relationships/image" Target="../media/image13.png"/><Relationship Id="rId10" Type="http://schemas.openxmlformats.org/officeDocument/2006/relationships/image" Target="../media/image42.png"/><Relationship Id="rId4" Type="http://schemas.openxmlformats.org/officeDocument/2006/relationships/image" Target="../media/image38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12" Type="http://schemas.openxmlformats.org/officeDocument/2006/relationships/image" Target="../media/image1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4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4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emf"/><Relationship Id="rId12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57.png"/><Relationship Id="rId10" Type="http://schemas.openxmlformats.org/officeDocument/2006/relationships/image" Target="../media/image65.emf"/><Relationship Id="rId4" Type="http://schemas.openxmlformats.org/officeDocument/2006/relationships/image" Target="../media/image56.png"/><Relationship Id="rId9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7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7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9.png"/><Relationship Id="rId5" Type="http://schemas.openxmlformats.org/officeDocument/2006/relationships/image" Target="../media/image9.emf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9.png"/><Relationship Id="rId5" Type="http://schemas.openxmlformats.org/officeDocument/2006/relationships/image" Target="../media/image9.emf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9.png"/><Relationship Id="rId5" Type="http://schemas.openxmlformats.org/officeDocument/2006/relationships/image" Target="../media/image9.emf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9.png"/><Relationship Id="rId5" Type="http://schemas.openxmlformats.org/officeDocument/2006/relationships/image" Target="../media/image9.emf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emf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emf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emf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emf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9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474"/>
            <a:ext cx="12190953" cy="68764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0953" cy="6876473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7" name="TextBox 6"/>
          <p:cNvSpPr txBox="1"/>
          <p:nvPr/>
        </p:nvSpPr>
        <p:spPr>
          <a:xfrm>
            <a:off x="-36000" y="0"/>
            <a:ext cx="12190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NZ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NZ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 CROPDIVA (Global Outreach of CROPDIVA): Optimizing agro-ecological adaptation to mitigate global climate change</a:t>
            </a:r>
            <a:endParaRPr lang="en-N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54" y="2370622"/>
            <a:ext cx="12190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i="1" dirty="0"/>
              <a:t>A Counter-Season “Shuttle” Breeding Strategy for harnessing value-added</a:t>
            </a:r>
          </a:p>
          <a:p>
            <a:pPr algn="ctr"/>
            <a:r>
              <a:rPr lang="en-NZ" sz="2800" b="1" i="1" dirty="0"/>
              <a:t>agrobiodiversity synergies with environmental and social change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8754" y="3594142"/>
            <a:ext cx="12190952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S.C. Mallubhotla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V. Hajdarpasic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H. Alizadeh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A. Russell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J. Jovic’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</a:p>
          <a:p>
            <a:pPr algn="ctr">
              <a:lnSpc>
                <a:spcPct val="115000"/>
              </a:lnSpc>
            </a:pP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D. Mandic'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 Kikić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E.J. Stevens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en-N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D. Pariyar</a:t>
            </a:r>
            <a:r>
              <a:rPr lang="en-NZ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  <a:endParaRPr lang="en-N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0F95B4-8979-E4B9-8938-74613D8979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12" y="3237074"/>
            <a:ext cx="1186753" cy="18162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40EF55-EE30-9F99-EEAA-BF762E65A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081" y="4303054"/>
            <a:ext cx="2256281" cy="64277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AE81ADD-1A10-B8E8-0D51-B5E0EC8D0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00" y="5040000"/>
            <a:ext cx="6185218" cy="204480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F1C66C-8CE2-BBFB-A957-817DBCCC9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18353" y="3553585"/>
            <a:ext cx="487363" cy="4873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FE6785-396D-D767-8D95-4D925FE41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6168" y="4673762"/>
            <a:ext cx="1115505" cy="3521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Sarma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B38B15-E62D-20E3-DDEC-537830EC32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454" y="4425350"/>
            <a:ext cx="5745480" cy="496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385D2-7831-3BE5-2B15-CA06F27760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770" y="5004000"/>
            <a:ext cx="5493032" cy="189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220">
        <p:fade/>
      </p:transition>
    </mc:Choice>
    <mc:Fallback xmlns="">
      <p:transition spd="med" advTm="43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7" objId="2"/>
        <p14:stopEvt time="4410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1929" y="-9238"/>
            <a:ext cx="12263929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150F3-47E0-656C-78A3-55746630EE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604" y="-9238"/>
            <a:ext cx="1315160" cy="196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06643" y="1967350"/>
            <a:ext cx="10970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Commercial varieties developed and released.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Global, regional &amp; local seed &amp; food security enhanced.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Projects and programmes identified and supported.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Climate change mitigated &amp; human welfare enhanced.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Philanthropic outreach initiated and achieved in Nepal and the Balkans, for example.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839209" y="6072085"/>
            <a:ext cx="6172623" cy="824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AFD893-CE72-32D7-CBE8-C4C7D17F335B}"/>
              </a:ext>
            </a:extLst>
          </p:cNvPr>
          <p:cNvSpPr txBox="1"/>
          <p:nvPr/>
        </p:nvSpPr>
        <p:spPr>
          <a:xfrm>
            <a:off x="283029" y="312717"/>
            <a:ext cx="10584575" cy="156966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000" b="1" dirty="0"/>
              <a:t> </a:t>
            </a:r>
            <a:r>
              <a:rPr lang="en-NZ" sz="4800" b="1" dirty="0"/>
              <a:t>Outcomes: Multi Crop &amp; Multi-faceted, including Machinery</a:t>
            </a:r>
          </a:p>
        </p:txBody>
      </p:sp>
      <p:pic>
        <p:nvPicPr>
          <p:cNvPr id="2" name="Audio Recording 30/11/2023 at 8:08:56 AM">
            <a:hlinkClick r:id="" action="ppaction://media"/>
            <a:extLst>
              <a:ext uri="{FF2B5EF4-FFF2-40B4-BE49-F238E27FC236}">
                <a16:creationId xmlns:a16="http://schemas.microsoft.com/office/drawing/2014/main" id="{4840B21F-28AD-52BE-B01C-8EEEC59CF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4698" y="2155334"/>
            <a:ext cx="812800" cy="812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111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0">
        <p:fade/>
      </p:transition>
    </mc:Choice>
    <mc:Fallback xmlns="">
      <p:transition spd="med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349444-5D3E-8BF8-3D87-E4A078E0F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23119"/>
            <a:ext cx="3585029" cy="21241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80841-0EA5-2050-53B1-AD003B3C6F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5010" y="3646853"/>
            <a:ext cx="4200047" cy="22001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129B74-2A75-B114-1440-3A838A46F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4303" y="0"/>
            <a:ext cx="1310754" cy="1969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353420-220D-FCEF-F4BA-4DBFBAAB88E5}"/>
              </a:ext>
            </a:extLst>
          </p:cNvPr>
          <p:cNvSpPr txBox="1"/>
          <p:nvPr/>
        </p:nvSpPr>
        <p:spPr>
          <a:xfrm>
            <a:off x="1362891" y="5933051"/>
            <a:ext cx="9466217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/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400" b="1" dirty="0"/>
              <a:t>NZ multi-locational nursery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3CE56D-0808-CB11-4F72-3898D44BF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2681" y="-52003"/>
            <a:ext cx="2767824" cy="19569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E60E9D-2724-AC66-026E-431E3821E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68" y="5181043"/>
            <a:ext cx="1770743" cy="4394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NZ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Canterbury “A”</a:t>
            </a:r>
            <a:endParaRPr lang="en-N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8369B9-D014-A968-12FD-BC97EC047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5324128"/>
            <a:ext cx="1770743" cy="4394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NZ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Canterbury “B”</a:t>
            </a:r>
            <a:endParaRPr lang="en-N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2A706-9F8C-4A62-4575-2D72FD88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884" y="2029853"/>
            <a:ext cx="4688115" cy="44257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N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Mackenzie Basin – continental analogue</a:t>
            </a:r>
            <a:endParaRPr lang="en-N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E83FF-7234-E611-B3BC-E1ABFB318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1620" y="3603807"/>
            <a:ext cx="3048264" cy="22861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E60E9D-2724-AC66-026E-431E3821E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427" y="5324128"/>
            <a:ext cx="1939925" cy="3873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NZ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Gore - Southland</a:t>
            </a:r>
            <a:endParaRPr lang="en-N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Recording 30/11/2023 at 7:40:56 AM">
            <a:hlinkClick r:id="" action="ppaction://media"/>
            <a:extLst>
              <a:ext uri="{FF2B5EF4-FFF2-40B4-BE49-F238E27FC236}">
                <a16:creationId xmlns:a16="http://schemas.microsoft.com/office/drawing/2014/main" id="{16738227-490C-0862-45FE-FDAFEB2B4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9108" y="2653240"/>
            <a:ext cx="812800" cy="81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8A8847-5A4C-42A1-AC86-90ADCC5781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4" y="1944140"/>
            <a:ext cx="2767824" cy="17027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F4B916-8EED-957E-6881-03C844141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48" y="3427143"/>
            <a:ext cx="1871685" cy="4394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Photo credit: Ebony Kinney</a:t>
            </a:r>
            <a:endParaRPr lang="en-N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960">
        <p:fade/>
      </p:transition>
    </mc:Choice>
    <mc:Fallback xmlns="">
      <p:transition spd="med" advTm="40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889B0-3E0D-32D8-6CD3-26E80633F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314" y="-52367"/>
            <a:ext cx="12322629" cy="685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129B74-2A75-B114-1440-3A838A46F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4303" y="0"/>
            <a:ext cx="1310754" cy="1969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353420-220D-FCEF-F4BA-4DBFBAAB88E5}"/>
              </a:ext>
            </a:extLst>
          </p:cNvPr>
          <p:cNvSpPr txBox="1"/>
          <p:nvPr/>
        </p:nvSpPr>
        <p:spPr>
          <a:xfrm>
            <a:off x="838271" y="54967"/>
            <a:ext cx="9077761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/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400" b="1" dirty="0"/>
              <a:t>Comprehensive Machinery Support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7AD23D-51A3-5488-9C3B-BD540E4EFA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610" y="4691079"/>
            <a:ext cx="2962628" cy="18251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C26465-B405-A8B3-6AB6-E25B34B0E2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815" y="4849137"/>
            <a:ext cx="1659246" cy="17562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17E11A-BB47-D411-4976-785742C1A9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33586"/>
            <a:ext cx="3615241" cy="14814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0079A5-807B-E289-543D-432CEE8996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560" y="4814955"/>
            <a:ext cx="1603048" cy="18245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E2D300-D64F-6C37-205B-DBBBF7813FA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329" y="4755635"/>
            <a:ext cx="2357481" cy="18497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6FF6-F0B6-7C9F-0550-38D571287CF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971" y="2492578"/>
            <a:ext cx="2357480" cy="17681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84B680-4064-03BE-B2E3-8DFEF879BA3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483" y="4784088"/>
            <a:ext cx="2728456" cy="1987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BE33EE-9ECA-7FD8-D9DD-4AFA0E0BFA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65" y="1035781"/>
            <a:ext cx="2470927" cy="13848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AA4198-E1EB-9600-9A61-9BF099DDFEA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308" y="2319067"/>
            <a:ext cx="2352243" cy="221986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8E60E9D-2724-AC66-026E-431E3821E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792" y="6513513"/>
            <a:ext cx="1863977" cy="21545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Repairs &amp; Maintenance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E60E9D-2724-AC66-026E-431E3821E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608" y="6513513"/>
            <a:ext cx="2764618" cy="33544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Designing and Building Flexiseeders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E60E9D-2724-AC66-026E-431E3821E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5042"/>
            <a:ext cx="3228722" cy="35120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Sourcing Equipment for members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8BD65D-86D2-031D-6A9B-BACB5DFB3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5314" y="2391856"/>
            <a:ext cx="3065180" cy="33544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Designing and Building Small Threshers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334A9C-20A7-52A6-A403-9E57AB971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050" y="4414711"/>
            <a:ext cx="3212067" cy="33544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Suppling modules to other manufacturers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AB1876-1282-589C-15A6-827301054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363" y="4465885"/>
            <a:ext cx="2164384" cy="33544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Refurbishing old machines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28D55F-F78D-A550-0404-DA15031E5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1368" y="6470053"/>
            <a:ext cx="1162429" cy="33544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www.s-m-v.dk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14CBA-DA27-5A11-4E3E-E51A7ABE59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9756" y="1719154"/>
            <a:ext cx="2482665" cy="5662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S-M-V ApS">
            <a:extLst>
              <a:ext uri="{FF2B5EF4-FFF2-40B4-BE49-F238E27FC236}">
                <a16:creationId xmlns:a16="http://schemas.microsoft.com/office/drawing/2014/main" id="{4AC6120A-AAA6-20B6-A160-45CD503D53B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83" y="2058657"/>
            <a:ext cx="2440153" cy="6011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D50C68A-8E14-FC2A-49F3-CAF26D8AF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5236" y="3999662"/>
            <a:ext cx="1121826" cy="33544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www.s-m-v.dk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AFD68-8AD7-07BD-F97A-5227F83BD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33" y="2290921"/>
            <a:ext cx="1121826" cy="33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www.s-m-v.dk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Recording 30/11/2023 at 8:12:00 AM">
            <a:hlinkClick r:id="" action="ppaction://media"/>
            <a:extLst>
              <a:ext uri="{FF2B5EF4-FFF2-40B4-BE49-F238E27FC236}">
                <a16:creationId xmlns:a16="http://schemas.microsoft.com/office/drawing/2014/main" id="{73983A3B-E476-4C94-BB45-81050CEBCE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06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09632" y="949712"/>
            <a:ext cx="812800" cy="7694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089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440">
        <p:fade/>
      </p:transition>
    </mc:Choice>
    <mc:Fallback xmlns="">
      <p:transition spd="med" advTm="55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AAF546-BD5F-30D9-51A2-2863A0D9AE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72"/>
          <a:stretch/>
        </p:blipFill>
        <p:spPr>
          <a:xfrm>
            <a:off x="0" y="0"/>
            <a:ext cx="1642633" cy="22153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10A92F-8F3C-B7E2-6D18-E6CBE897278C}"/>
              </a:ext>
            </a:extLst>
          </p:cNvPr>
          <p:cNvSpPr txBox="1"/>
          <p:nvPr/>
        </p:nvSpPr>
        <p:spPr>
          <a:xfrm>
            <a:off x="1929116" y="926490"/>
            <a:ext cx="7577741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400" b="1" dirty="0"/>
              <a:t>Philanthropic Outreach - Nepal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09B4F-43EF-8BF4-E975-75A1E79EC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9284" y="0"/>
            <a:ext cx="1549324" cy="2327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527C89-D962-5DE8-8671-57204627C0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4114"/>
            <a:ext cx="2580040" cy="37374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27A250-8D29-F0D6-8438-9F81E5550E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717" y="2090825"/>
            <a:ext cx="1863293" cy="26064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8A4ADC-7C2C-4AE3-515D-523438817F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2056" y="4418414"/>
            <a:ext cx="3054954" cy="24395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3DA3D1-854F-B983-2AEE-A6FCBB38C0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706" y="4281417"/>
            <a:ext cx="1928304" cy="711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95790-79F7-0C23-B575-1C10150206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317" y="3730075"/>
            <a:ext cx="2456430" cy="31279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DE9CB1-4686-9716-0CEA-E8BF8EE0041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317" y="6264990"/>
            <a:ext cx="2456431" cy="6909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A27524-3E96-0015-7205-4C5C38C92B5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234" y="6264990"/>
            <a:ext cx="1402624" cy="4950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46491A-F733-2D41-9594-B4C24E3999F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3" y="6264990"/>
            <a:ext cx="1577064" cy="553510"/>
          </a:xfrm>
          <a:prstGeom prst="rect">
            <a:avLst/>
          </a:prstGeom>
        </p:spPr>
      </p:pic>
      <p:pic>
        <p:nvPicPr>
          <p:cNvPr id="3" name="Audio Recording 30/11/2023 at 8:16:13 AM">
            <a:hlinkClick r:id="" action="ppaction://media"/>
            <a:extLst>
              <a:ext uri="{FF2B5EF4-FFF2-40B4-BE49-F238E27FC236}">
                <a16:creationId xmlns:a16="http://schemas.microsoft.com/office/drawing/2014/main" id="{523B448C-57F7-76E9-5972-209EE6CE0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56484" y="1057189"/>
            <a:ext cx="812800" cy="812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731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820">
        <p:fade/>
      </p:transition>
    </mc:Choice>
    <mc:Fallback xmlns="">
      <p:transition spd="med" advTm="44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904CEDB-BFF0-BAAD-7CFD-797E4CD1D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553" y="2650376"/>
            <a:ext cx="2603793" cy="42425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10A92F-8F3C-B7E2-6D18-E6CBE897278C}"/>
              </a:ext>
            </a:extLst>
          </p:cNvPr>
          <p:cNvSpPr txBox="1"/>
          <p:nvPr/>
        </p:nvSpPr>
        <p:spPr>
          <a:xfrm>
            <a:off x="2088000" y="583761"/>
            <a:ext cx="8076232" cy="769441"/>
          </a:xfrm>
          <a:prstGeom prst="rect">
            <a:avLst/>
          </a:prstGeom>
          <a:noFill/>
          <a:ln w="508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400" b="1" dirty="0"/>
              <a:t>Philanthropic Outreach - Balkans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09B4F-43EF-8BF4-E975-75A1E79EC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8763" y="-44874"/>
            <a:ext cx="1733237" cy="26038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3EE9F6-9657-FD2B-A98D-57B6CB7BF3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6"/>
          <a:stretch/>
        </p:blipFill>
        <p:spPr>
          <a:xfrm>
            <a:off x="0" y="4187784"/>
            <a:ext cx="3468915" cy="27216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ADE04B-6F4E-3195-B9B0-C4497A1270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614" y="4136160"/>
            <a:ext cx="3094897" cy="27216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E6FB78-4530-0CAE-0715-32180E52BE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606" y="4085419"/>
            <a:ext cx="3043073" cy="27216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760E71-878A-04CC-6D35-ED2959487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4" y="6283731"/>
            <a:ext cx="4071831" cy="42551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Shuttle-breeding oats with NZ</a:t>
            </a:r>
            <a:endParaRPr lang="en-N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740F9-EC63-F0CE-D76E-CA9A55468D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6" y="0"/>
            <a:ext cx="1770307" cy="23370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235DEB-77FF-DA60-2934-E90AC17EBF0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700" y="5390647"/>
            <a:ext cx="2278452" cy="1416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CC52E1-8C40-B0B9-59DB-E08C0DB53A84}"/>
              </a:ext>
            </a:extLst>
          </p:cNvPr>
          <p:cNvSpPr txBox="1"/>
          <p:nvPr/>
        </p:nvSpPr>
        <p:spPr>
          <a:xfrm rot="10800000" flipV="1">
            <a:off x="10316948" y="4480450"/>
            <a:ext cx="126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</a:rPr>
              <a:t>NZ D1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60CC7-8C42-CE09-D24A-F9567BD98A5D}"/>
              </a:ext>
            </a:extLst>
          </p:cNvPr>
          <p:cNvSpPr txBox="1"/>
          <p:nvPr/>
        </p:nvSpPr>
        <p:spPr>
          <a:xfrm rot="10800000" flipV="1">
            <a:off x="7814842" y="5837263"/>
            <a:ext cx="126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</a:rPr>
              <a:t>NZ D1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C5F49-26CC-7B46-41E6-D7C86D5F7631}"/>
              </a:ext>
            </a:extLst>
          </p:cNvPr>
          <p:cNvSpPr txBox="1"/>
          <p:nvPr/>
        </p:nvSpPr>
        <p:spPr>
          <a:xfrm rot="10800000" flipV="1">
            <a:off x="25654" y="3309082"/>
            <a:ext cx="807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solidFill>
                  <a:schemeClr val="bg1"/>
                </a:solidFill>
              </a:rPr>
              <a:t>Supporting local Livestock Production and Processing Industry</a:t>
            </a:r>
          </a:p>
          <a:p>
            <a:pPr algn="ctr"/>
            <a:r>
              <a:rPr lang="en-NZ" sz="2400" b="1" dirty="0">
                <a:solidFill>
                  <a:schemeClr val="bg1"/>
                </a:solidFill>
              </a:rPr>
              <a:t>Artisan, Commercial and Eco-tourism</a:t>
            </a:r>
          </a:p>
        </p:txBody>
      </p:sp>
      <p:pic>
        <p:nvPicPr>
          <p:cNvPr id="4" name="Audio Recording 30/11/2023 at 7:51:52 AM">
            <a:hlinkClick r:id="" action="ppaction://media"/>
            <a:extLst>
              <a:ext uri="{FF2B5EF4-FFF2-40B4-BE49-F238E27FC236}">
                <a16:creationId xmlns:a16="http://schemas.microsoft.com/office/drawing/2014/main" id="{E66F5C33-BB36-9CA5-8A19-0CDCAC69A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2239" y="1531435"/>
            <a:ext cx="812800" cy="812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A170B2-357B-3616-1510-7BA156D5D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46355"/>
            <a:ext cx="2059834" cy="56216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Venesa Hajdarpasic</a:t>
            </a:r>
            <a:endParaRPr lang="en-N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500">
        <p:fade/>
      </p:transition>
    </mc:Choice>
    <mc:Fallback xmlns="">
      <p:transition spd="med" advTm="7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E831D-5556-147E-E9A1-5A80C5C61497}"/>
              </a:ext>
            </a:extLst>
          </p:cNvPr>
          <p:cNvSpPr txBox="1"/>
          <p:nvPr/>
        </p:nvSpPr>
        <p:spPr>
          <a:xfrm>
            <a:off x="0" y="446500"/>
            <a:ext cx="10595443" cy="92333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5400" b="1" dirty="0"/>
              <a:t>Our Academic side </a:t>
            </a:r>
            <a:r>
              <a:rPr lang="en-NZ" sz="3600" b="1" dirty="0"/>
              <a:t>(Hossein Alizadeh)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229" y="1512000"/>
            <a:ext cx="1025382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100" b="1" dirty="0"/>
              <a:t>University Based locally and globally.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100" b="1" dirty="0"/>
              <a:t>Synergies-based, industry-oriented research and training (technical and professional).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100" b="1" dirty="0"/>
              <a:t>Private-public sector collaborative interface foci.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100" b="1" dirty="0"/>
              <a:t>Fields of interest and expertise:</a:t>
            </a:r>
          </a:p>
          <a:p>
            <a:endParaRPr lang="en-NZ" sz="800" b="1" dirty="0"/>
          </a:p>
          <a:p>
            <a:r>
              <a:rPr lang="en-NZ" sz="3600" b="1" dirty="0"/>
              <a:t>A) shuttle breading and climate change:</a:t>
            </a:r>
          </a:p>
          <a:p>
            <a:endParaRPr lang="en-NZ" sz="800" b="1" dirty="0"/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NZ" sz="2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Improve resilience of oat to drought stress through identifying early maturing facultative cultivars tolerant to a changing world.</a:t>
            </a:r>
            <a:endParaRPr lang="en-NZ" sz="2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NZ" sz="2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Identify microbial communities under selected cultivars to assess greenhouse (nitrous oxide) emissions.</a:t>
            </a:r>
            <a:endParaRPr lang="en-NZ" sz="2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898478" y="6310219"/>
            <a:ext cx="6172623" cy="674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F417A-8E16-6E8E-A562-50A6EEAC7C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44" y="0"/>
            <a:ext cx="1475657" cy="20900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7FDC57-26B1-D05D-C36C-49A621F05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894181" y="2884452"/>
            <a:ext cx="910868" cy="910868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069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520">
        <p:fade/>
      </p:transition>
    </mc:Choice>
    <mc:Fallback xmlns="">
      <p:transition spd="med" advTm="83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387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E831D-5556-147E-E9A1-5A80C5C61497}"/>
              </a:ext>
            </a:extLst>
          </p:cNvPr>
          <p:cNvSpPr txBox="1"/>
          <p:nvPr/>
        </p:nvSpPr>
        <p:spPr>
          <a:xfrm>
            <a:off x="119556" y="360000"/>
            <a:ext cx="10419963" cy="83099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Academic,</a:t>
            </a:r>
            <a:r>
              <a:rPr lang="en-NZ" sz="4800" b="1" dirty="0">
                <a:solidFill>
                  <a:prstClr val="black"/>
                </a:solidFill>
                <a:latin typeface="Calibri" panose="020F0502020204030204"/>
              </a:rPr>
              <a:t> continued</a:t>
            </a:r>
            <a:r>
              <a:rPr kumimoji="0" lang="en-NZ" sz="4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429" y="1341988"/>
            <a:ext cx="11119842" cy="565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Animal </a:t>
            </a:r>
            <a:r>
              <a:rPr lang="en-NZ" sz="3600" b="1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reeding and Climate </a:t>
            </a:r>
            <a:r>
              <a:rPr lang="en-NZ" sz="3600" b="1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NZ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hange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6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Methane emissions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600" b="1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Productivity</a:t>
            </a:r>
            <a:endParaRPr lang="en-NZ" sz="2600" b="1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NZ" sz="26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Nitrous emissions from urine patches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NZ" sz="3600" b="1" dirty="0">
                <a:solidFill>
                  <a:prstClr val="black"/>
                </a:solidFill>
                <a:latin typeface="Calibri" panose="020F0502020204030204"/>
              </a:rPr>
              <a:t>C)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Agro-medical interface</a:t>
            </a:r>
          </a:p>
          <a:p>
            <a:pPr marL="342900" lvl="0" indent="-342900">
              <a:lnSpc>
                <a:spcPct val="105000"/>
              </a:lnSpc>
              <a:buFont typeface="+mj-lt"/>
              <a:buAutoNum type="arabicPeriod"/>
              <a:tabLst>
                <a:tab pos="457200" algn="l"/>
              </a:tabLst>
            </a:pPr>
            <a:endParaRPr lang="en-NZ" sz="105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NZ" sz="2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Investigating linkage</a:t>
            </a:r>
            <a:r>
              <a:rPr lang="en-NZ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between human gut microbiome and depression in people affected by war including refugees.</a:t>
            </a:r>
            <a:endParaRPr lang="en-NZ" sz="26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NZ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Determine whether plant varieties which contain different antioxidants and phenolic compounds can affect gut microbes associated with depression.</a:t>
            </a:r>
            <a:endParaRPr lang="en-NZ" sz="26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804334" y="5983950"/>
            <a:ext cx="6172623" cy="824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F417A-8E16-6E8E-A562-50A6EEAC7C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958" y="38855"/>
            <a:ext cx="1554607" cy="22018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C9A64C-7492-4ADA-C753-3563670B3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730502" y="2559515"/>
            <a:ext cx="824769" cy="824769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363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200">
        <p:fade/>
      </p:transition>
    </mc:Choice>
    <mc:Fallback xmlns="">
      <p:transition spd="med" advTm="59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4C956A-D232-178B-C985-D14BEA7012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169" y="-187598"/>
            <a:ext cx="10371831" cy="71371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94220C-2FFA-7920-5D12-46E05A7C5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436649"/>
            <a:ext cx="1950720" cy="25716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F784C-0CFF-9D62-3716-873B23BC0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0"/>
            <a:ext cx="2362876" cy="15860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2048">
            <a:extLst>
              <a:ext uri="{FF2B5EF4-FFF2-40B4-BE49-F238E27FC236}">
                <a16:creationId xmlns:a16="http://schemas.microsoft.com/office/drawing/2014/main" id="{517165E8-5F81-A8F1-263E-2436E8A3C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082" y="309709"/>
            <a:ext cx="99143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NZ" altLang="en-US" sz="3200" b="1" i="1" dirty="0"/>
              <a:t>Working together for the Improvement of Important Value Chains: Private – Public Sector Synergies Interface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D0CB83-CD43-73DB-4EAB-9816CE84BE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54" y="3815657"/>
            <a:ext cx="2858816" cy="31717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447BF9-2FD4-2EE5-17C2-EA5771A4F7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22726" y="4091499"/>
            <a:ext cx="2463574" cy="30749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42F38-B6DE-0083-3772-E7A88A187ECD}"/>
              </a:ext>
            </a:extLst>
          </p:cNvPr>
          <p:cNvSpPr txBox="1"/>
          <p:nvPr/>
        </p:nvSpPr>
        <p:spPr>
          <a:xfrm>
            <a:off x="1950718" y="1520078"/>
            <a:ext cx="927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u="sng" dirty="0">
                <a:effectLst/>
                <a:latin typeface="Aptos" panose="020B0004020202020204" pitchFamily="34" charset="0"/>
                <a:ea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 Release:</a:t>
            </a:r>
          </a:p>
          <a:p>
            <a:pPr algn="ctr"/>
            <a:r>
              <a:rPr lang="en-NZ" sz="2800" u="sng" dirty="0">
                <a:effectLst/>
                <a:latin typeface="Aptos" panose="020B0004020202020204" pitchFamily="34" charset="0"/>
                <a:ea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https://www.youtube.com/watch?v=1sAaQE-dXo8&amp;t=1s</a:t>
            </a:r>
            <a:endParaRPr lang="en-NZ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8DE2C-6601-DE19-5BF9-31E68CE3B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7223" y="4697874"/>
            <a:ext cx="3332218" cy="21421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ED30F4D-6FA7-4DB2-0E84-17774E666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654513" y="2652790"/>
            <a:ext cx="1162867" cy="1162867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676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50">
        <p:fade/>
      </p:transition>
    </mc:Choice>
    <mc:Fallback xmlns="">
      <p:transition spd="med" advTm="1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4220C-2FFA-7920-5D12-46E05A7C5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20078"/>
            <a:ext cx="1950720" cy="25716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F784C-0CFF-9D62-3716-873B23BC0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1" y="91577"/>
            <a:ext cx="2292205" cy="1388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7E0782-C19B-52F0-2A42-38AFE1BA9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720" y="1480480"/>
            <a:ext cx="8491918" cy="5377520"/>
          </a:xfrm>
          <a:prstGeom prst="rect">
            <a:avLst/>
          </a:prstGeom>
        </p:spPr>
      </p:pic>
      <p:sp>
        <p:nvSpPr>
          <p:cNvPr id="10" name="TextBox 2048">
            <a:extLst>
              <a:ext uri="{FF2B5EF4-FFF2-40B4-BE49-F238E27FC236}">
                <a16:creationId xmlns:a16="http://schemas.microsoft.com/office/drawing/2014/main" id="{517165E8-5F81-A8F1-263E-2436E8A3C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082" y="309709"/>
            <a:ext cx="99143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NZ" altLang="en-US" sz="3200" b="1" i="1" dirty="0"/>
              <a:t>Working together for the Improvement of Important Value Chains: Private – Public Sector Synergies Interface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DBDBF3-0376-5C93-C59F-9D645A9D82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631" y="5041093"/>
            <a:ext cx="1768369" cy="1816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B32C3-F12E-41F8-5CC1-636C626B5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98" y="4044144"/>
            <a:ext cx="1911321" cy="1484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FB1C43-B19B-898A-600A-D7A9D2B01E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3631" y="3260786"/>
            <a:ext cx="1768370" cy="1816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80DA69-C9E8-D809-C2D0-A668C27FB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1280" y="1465695"/>
            <a:ext cx="1983346" cy="1816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67416-097F-99F7-FB3C-4A986CB23D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" y="5480610"/>
            <a:ext cx="1920392" cy="137739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58FD259-594C-CED2-B8A1-32902C93A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11352772" y="4169239"/>
            <a:ext cx="871854" cy="871854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127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80">
        <p:fade/>
      </p:transition>
    </mc:Choice>
    <mc:Fallback xmlns="">
      <p:transition spd="med" advTm="18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06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1502228" y="305475"/>
            <a:ext cx="11615057" cy="769441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4400" b="1" dirty="0"/>
              <a:t>Business &amp; Operational Model </a:t>
            </a:r>
            <a:r>
              <a:rPr lang="en-NZ" sz="3600" b="1" dirty="0"/>
              <a:t>(Sarma)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E831D-5556-147E-E9A1-5A80C5C61497}"/>
              </a:ext>
            </a:extLst>
          </p:cNvPr>
          <p:cNvSpPr txBox="1"/>
          <p:nvPr/>
        </p:nvSpPr>
        <p:spPr>
          <a:xfrm>
            <a:off x="2939143" y="1180864"/>
            <a:ext cx="6090318" cy="70788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NZ" sz="4000" b="1" dirty="0"/>
              <a:t>Key points for reaching out: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158" y="1994698"/>
            <a:ext cx="111803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Create virtual overlays to existing infrastructure in the public and private sectors.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Develop a programme approach comprising of a portfolio of operational global, regional and local “sub-projects”.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Implementation through contracts for goods and services.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674774" y="6014256"/>
            <a:ext cx="6309529" cy="843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0CEB8-02BA-F4A3-6E0D-FDBDBA12A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5231" y="9060"/>
            <a:ext cx="1397264" cy="2146311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E6B705-5ABA-4EC4-0414-264B08EF6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1989" y="2874940"/>
            <a:ext cx="487363" cy="4873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46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680">
        <p:fade/>
      </p:transition>
    </mc:Choice>
    <mc:Fallback xmlns="">
      <p:transition spd="med" advTm="109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7506" y="0"/>
            <a:ext cx="12229506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3260769" y="219907"/>
            <a:ext cx="5920033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5400" b="1" dirty="0"/>
              <a:t>Setting the Scene</a:t>
            </a:r>
            <a:endParaRPr lang="en-NZ" sz="36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9396" y="2138635"/>
            <a:ext cx="11562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What is Go CROPDIVA?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What is proposed?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What does it overlay to provide structural integrity?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How is the strategy presented by real-life experiences?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What’s our background - 40+ years of working together?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Highlight of our career is the younger generation focus.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Admiration and respect for CROPDIVA – vote of thanks.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839209" y="6072085"/>
            <a:ext cx="6172623" cy="824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8A536B-5B7A-89F2-54A3-03086346F382}"/>
              </a:ext>
            </a:extLst>
          </p:cNvPr>
          <p:cNvSpPr txBox="1"/>
          <p:nvPr/>
        </p:nvSpPr>
        <p:spPr>
          <a:xfrm>
            <a:off x="2553101" y="1172587"/>
            <a:ext cx="7335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b="1" dirty="0"/>
              <a:t>Reaching out to CROPDIVA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7F4EE-28B9-5711-0707-8D5BB2CF3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5128" y="1637456"/>
            <a:ext cx="1157052" cy="5080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</a:t>
            </a:r>
            <a:endParaRPr lang="en-N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082538-B37D-60A7-2EED-BD0C46884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5204" y="61681"/>
            <a:ext cx="1505843" cy="1646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E6778F-829D-8571-4DAF-7277DAAA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8"/>
          <a:stretch/>
        </p:blipFill>
        <p:spPr>
          <a:xfrm>
            <a:off x="37506" y="100293"/>
            <a:ext cx="1465241" cy="19201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88281-EB69-DBE9-C920-826FA70DA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68" y="1766431"/>
            <a:ext cx="1157053" cy="5080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Dinesh</a:t>
            </a:r>
            <a:endParaRPr lang="en-N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D2D858-7D6C-F9E8-3DED-A668AF109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3686" y="2487597"/>
            <a:ext cx="627639" cy="6276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80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460">
        <p:fade/>
      </p:transition>
    </mc:Choice>
    <mc:Fallback xmlns="">
      <p:transition spd="med" advTm="121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2688771" y="365604"/>
            <a:ext cx="6678815" cy="707886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4000" b="1" dirty="0"/>
              <a:t>Key Points, continued: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440" y="1128578"/>
            <a:ext cx="117766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Virtual European University-based co-ordination</a:t>
            </a:r>
          </a:p>
          <a:p>
            <a:r>
              <a:rPr lang="en-NZ" sz="3800" b="1" dirty="0"/>
              <a:t>     and support cell, located within the CROPDIVA</a:t>
            </a:r>
          </a:p>
          <a:p>
            <a:r>
              <a:rPr lang="en-NZ" sz="3800" b="1" dirty="0"/>
              <a:t>     network.</a:t>
            </a:r>
          </a:p>
          <a:p>
            <a:endParaRPr lang="en-NZ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Link these to and include additional networks of outreach nodes, locally and globally (NZ, Balkans and Nepal for example) as counterpart entities.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Strong focus on project identification and funding as an integral co-ordination cost of project suites.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839209" y="6072085"/>
            <a:ext cx="6172623" cy="824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0CEB8-02BA-F4A3-6E0D-FDBDBA12A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6781" y="59289"/>
            <a:ext cx="1397264" cy="214631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DF3B81-CD33-D7D6-D0A1-4A254DECA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5518" y="2570276"/>
            <a:ext cx="487363" cy="4873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02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100">
        <p:fade/>
      </p:transition>
    </mc:Choice>
    <mc:Fallback xmlns="">
      <p:transition spd="med" advTm="49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982"/>
            <a:ext cx="12192000" cy="6692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-40460" y="36000"/>
            <a:ext cx="12272919" cy="708705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36" name="Oval 35"/>
          <p:cNvSpPr/>
          <p:nvPr/>
        </p:nvSpPr>
        <p:spPr>
          <a:xfrm>
            <a:off x="145474" y="1424198"/>
            <a:ext cx="3989556" cy="31154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Social enterprise open to public and private sector</a:t>
            </a:r>
          </a:p>
        </p:txBody>
      </p:sp>
      <p:sp>
        <p:nvSpPr>
          <p:cNvPr id="37" name="Oval 36"/>
          <p:cNvSpPr/>
          <p:nvPr/>
        </p:nvSpPr>
        <p:spPr>
          <a:xfrm>
            <a:off x="960585" y="4263877"/>
            <a:ext cx="5523346" cy="23183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Other countries welcome (dependent on $ support)</a:t>
            </a:r>
          </a:p>
        </p:txBody>
      </p:sp>
      <p:sp>
        <p:nvSpPr>
          <p:cNvPr id="38" name="Oval 37"/>
          <p:cNvSpPr/>
          <p:nvPr/>
        </p:nvSpPr>
        <p:spPr>
          <a:xfrm>
            <a:off x="3862227" y="1320913"/>
            <a:ext cx="6888937" cy="21459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New members expected to add germplasm</a:t>
            </a:r>
          </a:p>
          <a:p>
            <a:pPr algn="ctr">
              <a:lnSpc>
                <a:spcPct val="150000"/>
              </a:lnSpc>
            </a:pPr>
            <a:endParaRPr lang="en-NZ" sz="2800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174223" y="3081224"/>
            <a:ext cx="5856141" cy="31981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800" dirty="0">
                <a:solidFill>
                  <a:schemeClr val="tx1"/>
                </a:solidFill>
              </a:rPr>
              <a:t>Scope for the inclusion of ryecorn, triticale and companion crops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FD9D7-AA39-BDFA-E6EB-E400A5207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044" y="185433"/>
            <a:ext cx="1396105" cy="2145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6F508-4DB3-9BB9-AB54-69A81EDFDB3F}"/>
              </a:ext>
            </a:extLst>
          </p:cNvPr>
          <p:cNvSpPr txBox="1"/>
          <p:nvPr/>
        </p:nvSpPr>
        <p:spPr>
          <a:xfrm>
            <a:off x="22574" y="288000"/>
            <a:ext cx="10669620" cy="1077218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3200" b="1" dirty="0"/>
              <a:t>Proposed Example: International Fodder Oat Network (IFON) </a:t>
            </a:r>
          </a:p>
          <a:p>
            <a:pPr algn="ctr"/>
            <a:r>
              <a:rPr lang="en-NZ" sz="3200" b="1" dirty="0"/>
              <a:t>including International Nursery (IFONN)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513D9-0E92-67C4-F263-5A9F75AD1A14}"/>
              </a:ext>
            </a:extLst>
          </p:cNvPr>
          <p:cNvSpPr txBox="1"/>
          <p:nvPr/>
        </p:nvSpPr>
        <p:spPr>
          <a:xfrm>
            <a:off x="3536219" y="2810045"/>
            <a:ext cx="360639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400" b="1" i="1" dirty="0"/>
              <a:t>International Oat Conference Committee, CROPDIVA and Flexiseeder Help Group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1662AE-7674-2390-9E4C-82B77BBF9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706" y="2566363"/>
            <a:ext cx="487363" cy="4873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52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567">
        <p:fade/>
      </p:transition>
    </mc:Choice>
    <mc:Fallback xmlns="">
      <p:transition spd="med" advTm="41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982"/>
            <a:ext cx="12192000" cy="6692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0"/>
            <a:ext cx="12483661" cy="708705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FD9D7-AA39-BDFA-E6EB-E400A5207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4274" y="176335"/>
            <a:ext cx="1396105" cy="2145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6F508-4DB3-9BB9-AB54-69A81EDFDB3F}"/>
              </a:ext>
            </a:extLst>
          </p:cNvPr>
          <p:cNvSpPr txBox="1"/>
          <p:nvPr/>
        </p:nvSpPr>
        <p:spPr>
          <a:xfrm>
            <a:off x="31621" y="408297"/>
            <a:ext cx="10965975" cy="769441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400" b="1" dirty="0"/>
              <a:t>Proposed Follow-up, if CROPDIVA accepts: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BF8FDF-01DB-73FE-031F-016E55A72FF3}"/>
              </a:ext>
            </a:extLst>
          </p:cNvPr>
          <p:cNvSpPr txBox="1"/>
          <p:nvPr/>
        </p:nvSpPr>
        <p:spPr>
          <a:xfrm>
            <a:off x="613797" y="1320909"/>
            <a:ext cx="109659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Team up with at least one EU university in a leadership role within the more developed economies of Europe.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800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Develop this as a co-ordination centre and focal point for consortia, project and programme formulation and donor interfaces.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Issue a global call for expanded membership and participation.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9B6369-FB80-6035-24B6-795EB3112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7711" y="3019819"/>
            <a:ext cx="487363" cy="4873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40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85">
        <p:fade/>
      </p:transition>
    </mc:Choice>
    <mc:Fallback xmlns="">
      <p:transition spd="med" advTm="63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982"/>
            <a:ext cx="12192000" cy="6692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72000"/>
            <a:ext cx="12483661" cy="708705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FD9D7-AA39-BDFA-E6EB-E400A5207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4274" y="144000"/>
            <a:ext cx="1396105" cy="2145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6F508-4DB3-9BB9-AB54-69A81EDFDB3F}"/>
              </a:ext>
            </a:extLst>
          </p:cNvPr>
          <p:cNvSpPr txBox="1"/>
          <p:nvPr/>
        </p:nvSpPr>
        <p:spPr>
          <a:xfrm>
            <a:off x="510593" y="544342"/>
            <a:ext cx="10341720" cy="769441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400" b="1" dirty="0"/>
              <a:t>Proposed Follow-up, continued: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BF8FDF-01DB-73FE-031F-016E55A72FF3}"/>
              </a:ext>
            </a:extLst>
          </p:cNvPr>
          <p:cNvSpPr txBox="1"/>
          <p:nvPr/>
        </p:nvSpPr>
        <p:spPr>
          <a:xfrm>
            <a:off x="195944" y="1476000"/>
            <a:ext cx="1175657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As a consolidated </a:t>
            </a:r>
            <a:r>
              <a:rPr lang="en-NZ" sz="4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consortia team, collectively:</a:t>
            </a:r>
            <a:endParaRPr lang="en-NZ" sz="4000" dirty="0">
              <a:effectLst/>
              <a:ea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NZ" sz="4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Expand the “start-up” base</a:t>
            </a:r>
            <a:r>
              <a:rPr lang="en-NZ" sz="40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by</a:t>
            </a:r>
            <a:r>
              <a:rPr lang="en-NZ" sz="4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targeting expanded EU, UN, and other Government, Donor, and investment funding sources in the public and private sectors.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NZ" sz="10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NZ" sz="4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Approach the Gates Foundation, </a:t>
            </a:r>
            <a:r>
              <a:rPr lang="en-NZ" sz="40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World as well as regional banks, Aga Khan Foundation and Tata Trusts, for example.</a:t>
            </a:r>
            <a:endParaRPr lang="en-NZ" sz="4000" b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04B713-846F-D248-C80A-1A1E68C65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5402" y="3185318"/>
            <a:ext cx="487363" cy="4873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336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244">
        <p:fade/>
      </p:transition>
    </mc:Choice>
    <mc:Fallback xmlns="">
      <p:transition spd="med" advTm="83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982"/>
            <a:ext cx="12192000" cy="6692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144000"/>
            <a:ext cx="12483661" cy="708705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FD9D7-AA39-BDFA-E6EB-E400A5207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4274" y="144000"/>
            <a:ext cx="1396105" cy="2145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BF8FDF-01DB-73FE-031F-016E55A72FF3}"/>
              </a:ext>
            </a:extLst>
          </p:cNvPr>
          <p:cNvSpPr txBox="1"/>
          <p:nvPr/>
        </p:nvSpPr>
        <p:spPr>
          <a:xfrm>
            <a:off x="442970" y="1445843"/>
            <a:ext cx="1130606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Our proposed initiatives incorporate and build</a:t>
            </a:r>
          </a:p>
          <a:p>
            <a:r>
              <a:rPr lang="en-NZ" sz="4000" b="1" dirty="0"/>
              <a:t>    on value-added synergies in a novel way.</a:t>
            </a:r>
          </a:p>
          <a:p>
            <a:endParaRPr lang="en-NZ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This target the EU Horizons Synergies Programme from NZ as well as Europe, including EU funding at local country levels as a core starting point.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From this base we shall apply more widely for theme and non-theme-based grants.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BF38D7-AEA8-BABA-B598-B2838A78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497" y="2414659"/>
            <a:ext cx="487363" cy="4873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5E2BC6-16E0-E121-5611-BF5D84A12B65}"/>
              </a:ext>
            </a:extLst>
          </p:cNvPr>
          <p:cNvSpPr txBox="1"/>
          <p:nvPr/>
        </p:nvSpPr>
        <p:spPr>
          <a:xfrm>
            <a:off x="-260040" y="449470"/>
            <a:ext cx="10701032" cy="769441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400" b="1" dirty="0"/>
              <a:t>Proposed Follow-up, continued:</a:t>
            </a:r>
          </a:p>
        </p:txBody>
      </p:sp>
    </p:spTree>
    <p:extLst>
      <p:ext uri="{BB962C8B-B14F-4D97-AF65-F5344CB8AC3E}">
        <p14:creationId xmlns:p14="http://schemas.microsoft.com/office/powerpoint/2010/main" val="12096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150">
        <p:fade/>
      </p:transition>
    </mc:Choice>
    <mc:Fallback xmlns="">
      <p:transition spd="med" advTm="49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56F508-4DB3-9BB9-AB54-69A81EDFDB3F}"/>
              </a:ext>
            </a:extLst>
          </p:cNvPr>
          <p:cNvSpPr txBox="1"/>
          <p:nvPr/>
        </p:nvSpPr>
        <p:spPr>
          <a:xfrm>
            <a:off x="177799" y="247613"/>
            <a:ext cx="10363201" cy="584775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3200" b="1" dirty="0"/>
              <a:t>Acknowledgement and Vote of Thanks from Team Leader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1DF3E9-A481-5A93-6659-7C8CD6147CCF}"/>
              </a:ext>
            </a:extLst>
          </p:cNvPr>
          <p:cNvSpPr txBox="1"/>
          <p:nvPr/>
        </p:nvSpPr>
        <p:spPr>
          <a:xfrm>
            <a:off x="219027" y="1011498"/>
            <a:ext cx="117539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Conceiving and developing the foundations for Go CROPDIVA was a collegial team effort, </a:t>
            </a:r>
          </a:p>
          <a:p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inspired by our respect for what the CROP DIVA Project stands for and has achieved, providing</a:t>
            </a:r>
          </a:p>
          <a:p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a case study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with global application.</a:t>
            </a:r>
          </a:p>
          <a:p>
            <a:endParaRPr lang="en-NZ" sz="900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would not have reached this point, 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h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 it not been for the collective 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nspiration, </a:t>
            </a:r>
          </a:p>
          <a:p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      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mentoring and support of 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Ms 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Charlene Wight, Dr Geert Haesaert,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 Greet Verlinden,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</a:rPr>
              <a:t>       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 Steffen Beuch</a:t>
            </a: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Prof. John Hampton, Mr Keith Armstrong,  Prof. Derrick Moot, Dr Nick Tinker, Dr Catherine Howarth,</a:t>
            </a:r>
          </a:p>
          <a:p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     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Mr Nishant Shandilaya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and Prof. Colin Campbell, James Hutton Institute, Scotland.</a:t>
            </a:r>
          </a:p>
          <a:p>
            <a:endParaRPr lang="en-NZ" sz="900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ontributions from members, essential to developing support overlays including seed and machinery is gratefully 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acknowledged, encompassing but not limited to: Torbjörn Leuchovius (ret.) SLU, Upsala, Sweden; Karl-Johan Langvad; Geoff Gray, Austin Booth, Alan &amp; Ben Friel; Travis Ryan-Salter;</a:t>
            </a:r>
            <a:r>
              <a:rPr lang="en-NZ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Jens Jensen &amp; Morten Nygard; 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Noel Collins &amp; Ian Close; Jason Harber &amp; Stuart Mclellan; Paul Young; 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SLU Field Research stations (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Lanna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Röbäcksdalen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Alnarp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Lövsta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); Field stations of the Swedish Agricultural Societies (HS 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Konsult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 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Halland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Skåne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/Gotland/Skaraborg/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Östergötland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); Swedish Lantmännen breeding stations (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Svalöv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Bjertorp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 </a:t>
            </a:r>
            <a:r>
              <a:rPr lang="en-NZ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Lännäs</a:t>
            </a:r>
            <a:r>
              <a:rPr lang="en-N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Tibor Molnar; Ram Ghimire, Kishor Shrestha (ret.) &amp; Sunita Sanjyal, Nepal Agricultural Research Centre; 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Vojislav Trkulja, Milo</a:t>
            </a:r>
            <a:r>
              <a:rPr lang="en-A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Nožinić &amp; Miljan Erbez, </a:t>
            </a:r>
            <a:r>
              <a:rPr lang="en-NZ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Agricultural Institute of Republic of Srpska, BiH;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Mirsad Mujković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NZ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Federal Institute of Agriculture, Sarajevo, BiH; 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Dean Krunoslav Zmaić, Faculty of Agrobiotechnical Sciences Osijek, Croatia; 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Marko Maričević,</a:t>
            </a:r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Bc Institute, Zagreb, Croatia;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NZ" kern="0" dirty="0">
                <a:latin typeface="Calibri" panose="020F0502020204030204" pitchFamily="34" charset="0"/>
                <a:ea typeface="Times New Roman" panose="02020603050405020304" pitchFamily="18" charset="0"/>
              </a:rPr>
              <a:t>Mariana Andreuccii &amp; Pieter-Willem Hendriks, Lincoln University; Stevens, Fastier &amp; 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Zürrer Families; Gerhard Ondrej.</a:t>
            </a:r>
            <a:endParaRPr lang="en-N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DC86B6-AFAF-0E0F-1CBC-7F5E5DC49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6157" y="0"/>
            <a:ext cx="1505843" cy="16460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F98B19-6E74-29B2-A7AB-38A9BA0B7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111" y="1664776"/>
            <a:ext cx="3546982" cy="91947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</a:pPr>
            <a: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</a:t>
            </a:r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pPr algn="ctr" eaLnBrk="0" fontAlgn="base" hangingPunct="0">
              <a:lnSpc>
                <a:spcPct val="106000"/>
              </a:lnSpc>
            </a:pPr>
            <a:r>
              <a:rPr lang="en-N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Email: stevensj@flexiseeder.com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FDC9B6-D8BB-4DED-4676-3F2F21EE8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7516" y="2900398"/>
            <a:ext cx="516238" cy="51623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0807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">
        <p:fade/>
      </p:transition>
    </mc:Choice>
    <mc:Fallback xmlns="">
      <p:transition spd="med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23" y="27933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2120885" y="364673"/>
            <a:ext cx="10551736" cy="923330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5400" b="1" dirty="0"/>
              <a:t>Introduction</a:t>
            </a:r>
            <a:r>
              <a:rPr lang="en-NZ" sz="5400" b="1" i="1" dirty="0"/>
              <a:t> </a:t>
            </a:r>
            <a:r>
              <a:rPr lang="en-NZ" sz="3600" b="1" dirty="0"/>
              <a:t>(Adrian Russell)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150F3-47E0-656C-78A3-55746630EE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604" y="-9238"/>
            <a:ext cx="1315160" cy="196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75862" y="1624743"/>
            <a:ext cx="11562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Who am 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What is my collaborative background?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Our work – private, public, commercial output.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Collaborative global network and partnerships.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Explore and develop options within value chains.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Underlying principle and pillar of our Flexiseeder Help Program – reach out, networking &amp; support overlays.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839209" y="6072085"/>
            <a:ext cx="6172623" cy="824769"/>
          </a:xfrm>
          <a:prstGeom prst="rect">
            <a:avLst/>
          </a:prstGeom>
        </p:spPr>
      </p:pic>
      <p:pic>
        <p:nvPicPr>
          <p:cNvPr id="10" name="Audio Recording 30/11/2023 at 7:56:39 AM">
            <a:hlinkClick r:id="" action="ppaction://media"/>
            <a:extLst>
              <a:ext uri="{FF2B5EF4-FFF2-40B4-BE49-F238E27FC236}">
                <a16:creationId xmlns:a16="http://schemas.microsoft.com/office/drawing/2014/main" id="{135EEFA3-9C0C-C415-C5E2-2B08D7B80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2716" y="2504126"/>
            <a:ext cx="812800" cy="812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07F4EE-28B9-5711-0707-8D5BB2CF3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3517" y="1850054"/>
            <a:ext cx="1315160" cy="42942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 eaLnBrk="0" fontAlgn="base" hangingPunct="0">
              <a:lnSpc>
                <a:spcPct val="106000"/>
              </a:lnSpc>
              <a:spcAft>
                <a:spcPts val="800"/>
              </a:spcAft>
            </a:pPr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Adrian</a:t>
            </a:r>
          </a:p>
        </p:txBody>
      </p:sp>
    </p:spTree>
    <p:extLst>
      <p:ext uri="{BB962C8B-B14F-4D97-AF65-F5344CB8AC3E}">
        <p14:creationId xmlns:p14="http://schemas.microsoft.com/office/powerpoint/2010/main" val="3227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300">
        <p:fade/>
      </p:transition>
    </mc:Choice>
    <mc:Fallback xmlns="">
      <p:transition spd="med" advTm="12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236" y="15417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150F3-47E0-656C-78A3-55746630EE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604" y="-9238"/>
            <a:ext cx="1315160" cy="196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E831D-5556-147E-E9A1-5A80C5C61497}"/>
              </a:ext>
            </a:extLst>
          </p:cNvPr>
          <p:cNvSpPr txBox="1"/>
          <p:nvPr/>
        </p:nvSpPr>
        <p:spPr>
          <a:xfrm>
            <a:off x="857838" y="461665"/>
            <a:ext cx="9254991" cy="92333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5400" b="1" dirty="0"/>
              <a:t>Flexiseeder Global Help Group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8000" y="1512000"/>
            <a:ext cx="101930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Global industry research, production and </a:t>
            </a:r>
          </a:p>
          <a:p>
            <a:r>
              <a:rPr lang="en-NZ" sz="36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    </a:t>
            </a:r>
            <a:r>
              <a:rPr lang="en-NZ" sz="3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training help network.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E</a:t>
            </a:r>
            <a:r>
              <a:rPr lang="en-NZ" sz="3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ndowed commercially and philanthropically by sharing members’ technologies and experiences.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Nordic-New Zealand initiative (formed in 1990) between Flexiseeder Ltd (Stevens Family Trust), manufacturing suppliers, </a:t>
            </a:r>
            <a:r>
              <a:rPr lang="en-NZ" sz="36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NZ" sz="3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lant breeders and end-users of Flexiseeder equipment</a:t>
            </a:r>
            <a:r>
              <a:rPr lang="en-NZ" sz="36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6185739" y="6059447"/>
            <a:ext cx="6172623" cy="824769"/>
          </a:xfrm>
          <a:prstGeom prst="rect">
            <a:avLst/>
          </a:prstGeom>
        </p:spPr>
      </p:pic>
      <p:pic>
        <p:nvPicPr>
          <p:cNvPr id="6" name="Audio Recording 30/11/2023 at 7:59:55 AM">
            <a:hlinkClick r:id="" action="ppaction://media"/>
            <a:extLst>
              <a:ext uri="{FF2B5EF4-FFF2-40B4-BE49-F238E27FC236}">
                <a16:creationId xmlns:a16="http://schemas.microsoft.com/office/drawing/2014/main" id="{5E6E7BED-1FA1-B770-7EA4-C0164E2AA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784" y="2236351"/>
            <a:ext cx="812800" cy="812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24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10">
        <p:fade/>
      </p:transition>
    </mc:Choice>
    <mc:Fallback xmlns="">
      <p:transition spd="med" advTm="29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0334" y="0"/>
            <a:ext cx="12290764" cy="6987953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150F3-47E0-656C-78A3-55746630EE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604" y="-9238"/>
            <a:ext cx="1315160" cy="196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E831D-5556-147E-E9A1-5A80C5C61497}"/>
              </a:ext>
            </a:extLst>
          </p:cNvPr>
          <p:cNvSpPr txBox="1"/>
          <p:nvPr/>
        </p:nvSpPr>
        <p:spPr>
          <a:xfrm>
            <a:off x="152400" y="432638"/>
            <a:ext cx="10657538" cy="83099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4800" b="1" dirty="0"/>
              <a:t>Counter-season “Shuttle” Breeding*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8383" y="1431177"/>
            <a:ext cx="102646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What is it, how does it help?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CIMMYT historic origin – Dr Norman Borlaug.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Virtual global fodder oat improvement centre.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Rapid generational advancement in counter seasons across altitude and latitude sequences 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600" b="1" dirty="0"/>
              <a:t>Genomic studies, disease screening and deploying marker tests in early generation populations.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25117-312D-EB83-2B43-FE01403E96B8}"/>
              </a:ext>
            </a:extLst>
          </p:cNvPr>
          <p:cNvSpPr txBox="1"/>
          <p:nvPr/>
        </p:nvSpPr>
        <p:spPr>
          <a:xfrm>
            <a:off x="560323" y="5546219"/>
            <a:ext cx="7185512" cy="83099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fontAlgn="base"/>
            <a:r>
              <a:rPr lang="en-US" sz="24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* Includes Climate Resilient Orphan croPs for</a:t>
            </a:r>
          </a:p>
          <a:p>
            <a:pPr algn="l" fontAlgn="base"/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  </a:t>
            </a:r>
            <a:r>
              <a:rPr lang="en-US" sz="24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increased DIVersity in Agriculture (CROPDIVA)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A7D2F9A2-285C-2E45-F0C7-AFA0EC31C2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59667" y="4979569"/>
            <a:ext cx="6131454" cy="1631296"/>
            <a:chOff x="4005" y="2841"/>
            <a:chExt cx="3669" cy="1152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625CD154-7AD9-0B61-AA1F-5C00F2A444A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05" y="3343"/>
              <a:ext cx="3669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CB7FDE00-E153-0C11-8D8E-9424E6687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" y="2841"/>
              <a:ext cx="80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D04EFDF3-585F-20F0-451F-3F6BDB536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" y="3662"/>
              <a:ext cx="80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44276CF5-4826-3DE2-8956-056CC9EB1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0" y="3390"/>
              <a:ext cx="3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96257980-178E-18AD-F06C-CD59C0CFC2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043" y="3841"/>
              <a:ext cx="272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dirty="0"/>
                <a:t>Industry Interface Support Initiative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064F6D4A-36F4-D6CF-2528-60248C04C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3" y="3546"/>
              <a:ext cx="10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08CCEB31-EEDF-C392-9709-B37C2406E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" y="3357"/>
              <a:ext cx="134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>
              <a:extLst>
                <a:ext uri="{FF2B5EF4-FFF2-40B4-BE49-F238E27FC236}">
                  <a16:creationId xmlns:a16="http://schemas.microsoft.com/office/drawing/2014/main" id="{F15A6800-A8CE-FB63-A655-55AF66553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" y="3357"/>
              <a:ext cx="134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Recording 30/11/2023 at 8:02:02 AM">
            <a:hlinkClick r:id="" action="ppaction://media"/>
            <a:extLst>
              <a:ext uri="{FF2B5EF4-FFF2-40B4-BE49-F238E27FC236}">
                <a16:creationId xmlns:a16="http://schemas.microsoft.com/office/drawing/2014/main" id="{0503D952-7A96-06BA-1A95-9243332B7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114" y="2432498"/>
            <a:ext cx="812800" cy="812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7146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00">
        <p:fade/>
      </p:transition>
    </mc:Choice>
    <mc:Fallback xmlns="">
      <p:transition spd="med" advTm="4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084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150F3-47E0-656C-78A3-55746630EE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604" y="-9238"/>
            <a:ext cx="1315160" cy="196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E831D-5556-147E-E9A1-5A80C5C61497}"/>
              </a:ext>
            </a:extLst>
          </p:cNvPr>
          <p:cNvSpPr txBox="1"/>
          <p:nvPr/>
        </p:nvSpPr>
        <p:spPr>
          <a:xfrm>
            <a:off x="3888000" y="432000"/>
            <a:ext cx="3652486" cy="92333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5400" b="1" dirty="0"/>
              <a:t>Our Work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000" y="1440000"/>
            <a:ext cx="11038115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Agro-ecological co-ordinated overlays to year </a:t>
            </a:r>
          </a:p>
          <a:p>
            <a:r>
              <a:rPr lang="en-NZ" sz="4000" b="1" dirty="0"/>
              <a:t>    round seed industry - includes machinery.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105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Working with private breeding companies and public programmes.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105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4000" b="1" dirty="0"/>
              <a:t>Philanthropic activities via genetics and machinery with value or finance linked to commercial use within the country.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839209" y="6072085"/>
            <a:ext cx="6172623" cy="824769"/>
          </a:xfrm>
          <a:prstGeom prst="rect">
            <a:avLst/>
          </a:prstGeom>
        </p:spPr>
      </p:pic>
      <p:pic>
        <p:nvPicPr>
          <p:cNvPr id="3" name="Audio Recording 30/11/2023 at 7:32:27 AM">
            <a:hlinkClick r:id="" action="ppaction://media"/>
            <a:extLst>
              <a:ext uri="{FF2B5EF4-FFF2-40B4-BE49-F238E27FC236}">
                <a16:creationId xmlns:a16="http://schemas.microsoft.com/office/drawing/2014/main" id="{1FFFBAAC-CF88-CD7D-004B-29CC238E7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7138" y="2190009"/>
            <a:ext cx="812800" cy="812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155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600">
        <p:fade/>
      </p:transition>
    </mc:Choice>
    <mc:Fallback xmlns="">
      <p:transition spd="med" advTm="41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0616" y="-34236"/>
            <a:ext cx="12333380" cy="685800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150F3-47E0-656C-78A3-55746630EE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604" y="-9238"/>
            <a:ext cx="1315160" cy="196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E831D-5556-147E-E9A1-5A80C5C61497}"/>
              </a:ext>
            </a:extLst>
          </p:cNvPr>
          <p:cNvSpPr txBox="1"/>
          <p:nvPr/>
        </p:nvSpPr>
        <p:spPr>
          <a:xfrm>
            <a:off x="1854346" y="238733"/>
            <a:ext cx="7969726" cy="92333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Z" sz="5400" b="1" dirty="0"/>
              <a:t>Machinery Overlay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000" y="1296000"/>
            <a:ext cx="1131361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Niche planting and threshing machinery not</a:t>
            </a:r>
          </a:p>
          <a:p>
            <a:r>
              <a:rPr lang="en-NZ" sz="3800" b="1" dirty="0"/>
              <a:t>    otherwise available.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Multi Crop - light-weight - multi-use.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Reduced, zero, conservation and traditional tillage – field plots and small scale production.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Newly constructed, second hand &amp; up-grades.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Complete builds &amp; components for others’.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800" b="1" dirty="0"/>
              <a:t>Identification and sourcing equipment.</a:t>
            </a:r>
          </a:p>
          <a:p>
            <a:endParaRPr lang="en-NZ" sz="36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5839209" y="6072085"/>
            <a:ext cx="6172623" cy="824769"/>
          </a:xfrm>
          <a:prstGeom prst="rect">
            <a:avLst/>
          </a:prstGeom>
        </p:spPr>
      </p:pic>
      <p:pic>
        <p:nvPicPr>
          <p:cNvPr id="2" name="Audio Recording 30/11/2023 at 7:33:41 AM">
            <a:hlinkClick r:id="" action="ppaction://media"/>
            <a:extLst>
              <a:ext uri="{FF2B5EF4-FFF2-40B4-BE49-F238E27FC236}">
                <a16:creationId xmlns:a16="http://schemas.microsoft.com/office/drawing/2014/main" id="{B60D933E-4566-6D97-FBE4-E5CFE53E6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0671" y="2127054"/>
            <a:ext cx="812800" cy="812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196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280">
        <p:fade/>
      </p:transition>
    </mc:Choice>
    <mc:Fallback xmlns="">
      <p:transition spd="med" advTm="49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511554" cy="830997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4800" b="1" i="1" dirty="0"/>
              <a:t>Current spread of NZ fodder oat genetics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79E36-A970-084E-A2C7-18A01F9495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" t="4768" r="2724" b="4561"/>
          <a:stretch/>
        </p:blipFill>
        <p:spPr>
          <a:xfrm>
            <a:off x="349857" y="962970"/>
            <a:ext cx="11396870" cy="41903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463636" y="1699495"/>
            <a:ext cx="7823200" cy="281709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826327" y="2115131"/>
            <a:ext cx="8460510" cy="2401455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096000" y="1599692"/>
            <a:ext cx="5190837" cy="2916894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279" y="5212086"/>
            <a:ext cx="12182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Shuttle breeding allows more than 1 generation/year across a wide range of environments (ref: Stevens et al, Int. Oat Conf. presentation, Perth Australia 2022)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213565" y="2077134"/>
            <a:ext cx="3327345" cy="1897616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b="1" dirty="0">
                <a:solidFill>
                  <a:schemeClr val="tx1"/>
                </a:solidFill>
              </a:rPr>
              <a:t>Highland spring and lowland autumn planting in tropics &amp; sub-tropics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7491" y="1174348"/>
            <a:ext cx="5679236" cy="606323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b="1" dirty="0">
                <a:solidFill>
                  <a:schemeClr val="tx1"/>
                </a:solidFill>
              </a:rPr>
              <a:t>Spring sowing: high latitude &amp; continental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8964" y="1647663"/>
            <a:ext cx="4657817" cy="606323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b="1" dirty="0">
                <a:solidFill>
                  <a:schemeClr val="tx1"/>
                </a:solidFill>
              </a:rPr>
              <a:t>Spring &amp; autumn sowing: lowlands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12672" y="4378857"/>
            <a:ext cx="3600273" cy="606323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NZ" sz="2400" b="1" dirty="0">
                <a:solidFill>
                  <a:schemeClr val="tx1"/>
                </a:solidFill>
              </a:rPr>
              <a:t>Spring &amp; autumn sowing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E00414-D70C-6E88-2AFC-CE94C8099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77" r="16322"/>
          <a:stretch/>
        </p:blipFill>
        <p:spPr>
          <a:xfrm>
            <a:off x="6010138" y="6217950"/>
            <a:ext cx="6172623" cy="824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78BEE-7991-55CC-0641-481A5B24AE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546" y="8948"/>
            <a:ext cx="902659" cy="1356088"/>
          </a:xfrm>
          <a:prstGeom prst="rect">
            <a:avLst/>
          </a:prstGeom>
        </p:spPr>
      </p:pic>
      <p:pic>
        <p:nvPicPr>
          <p:cNvPr id="7" name="Audio Recording 30/11/2023 at 8:04:57 AM">
            <a:hlinkClick r:id="" action="ppaction://media"/>
            <a:extLst>
              <a:ext uri="{FF2B5EF4-FFF2-40B4-BE49-F238E27FC236}">
                <a16:creationId xmlns:a16="http://schemas.microsoft.com/office/drawing/2014/main" id="{4C022EE4-61C4-1359-8111-62269788D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2436" y="2333434"/>
            <a:ext cx="812800" cy="812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526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530">
        <p:fade/>
      </p:transition>
    </mc:Choice>
    <mc:Fallback xmlns="">
      <p:transition spd="med" advTm="49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53CCEC-6E56-99E9-F58F-B49ACFE5C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903" y="96520"/>
            <a:ext cx="1310754" cy="1969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C5B9D1-07C9-F3F7-9826-9D3803B13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0" y="216000"/>
            <a:ext cx="10179781" cy="6360340"/>
          </a:xfrm>
          <a:prstGeom prst="rect">
            <a:avLst/>
          </a:prstGeom>
        </p:spPr>
      </p:pic>
      <p:pic>
        <p:nvPicPr>
          <p:cNvPr id="2" name="Audio Recording 30/11/2023 at 8:08:02 AM">
            <a:hlinkClick r:id="" action="ppaction://media"/>
            <a:extLst>
              <a:ext uri="{FF2B5EF4-FFF2-40B4-BE49-F238E27FC236}">
                <a16:creationId xmlns:a16="http://schemas.microsoft.com/office/drawing/2014/main" id="{EDE31936-CB27-5F3C-1E61-BB239783A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1903" y="2306162"/>
            <a:ext cx="812800" cy="8128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0810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830">
        <p:fade/>
      </p:transition>
    </mc:Choice>
    <mc:Fallback xmlns="">
      <p:transition spd="med" advTm="96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A9C2C83C87A7408E0099D61CB2C224" ma:contentTypeVersion="14" ma:contentTypeDescription="Create a new document." ma:contentTypeScope="" ma:versionID="3e150df0eefea978120dada20ef836f5">
  <xsd:schema xmlns:xsd="http://www.w3.org/2001/XMLSchema" xmlns:xs="http://www.w3.org/2001/XMLSchema" xmlns:p="http://schemas.microsoft.com/office/2006/metadata/properties" xmlns:ns3="322cff4d-e128-4275-8c17-01ea60ce9850" xmlns:ns4="7391035e-a561-4b14-b643-167d3e77bc43" targetNamespace="http://schemas.microsoft.com/office/2006/metadata/properties" ma:root="true" ma:fieldsID="d59716388ac180d965f30b0e0a3c6678" ns3:_="" ns4:_="">
    <xsd:import namespace="322cff4d-e128-4275-8c17-01ea60ce9850"/>
    <xsd:import namespace="7391035e-a561-4b14-b643-167d3e77bc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2cff4d-e128-4275-8c17-01ea60ce9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1035e-a561-4b14-b643-167d3e77bc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BEACB2-BC99-4CB4-B8CD-D68B5EC85E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2cff4d-e128-4275-8c17-01ea60ce9850"/>
    <ds:schemaRef ds:uri="7391035e-a561-4b14-b643-167d3e77b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BD7A41-75DD-4369-9FC2-D960AFDD6B16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7391035e-a561-4b14-b643-167d3e77bc43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322cff4d-e128-4275-8c17-01ea60ce985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6E59275-4ADD-49FC-845F-2DDB5F4615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14215</TotalTime>
  <Words>1545</Words>
  <Application>Microsoft Office PowerPoint</Application>
  <PresentationFormat>Widescreen</PresentationFormat>
  <Paragraphs>174</Paragraphs>
  <Slides>25</Slides>
  <Notes>3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Lincoln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Andreucci, Mariana</dc:creator>
  <cp:lastModifiedBy>Aaron Stevens</cp:lastModifiedBy>
  <cp:revision>199</cp:revision>
  <dcterms:created xsi:type="dcterms:W3CDTF">2022-09-27T09:30:54Z</dcterms:created>
  <dcterms:modified xsi:type="dcterms:W3CDTF">2024-01-15T21:33:25Z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0x0101002CA9C2C83C87A7408E0099D61CB2C224</vt:lpwstr>
  </property>
  <property fmtid="{D5CDD505-2E9C-101B-9397-08002B2CF9AE}" pid="3" name="_AdHocReviewCycleID">
    <vt:i4>-919756328</vt:i4>
  </property>
  <property fmtid="{D5CDD505-2E9C-101B-9397-08002B2CF9AE}" pid="4" name="_NewReviewCycle">
    <vt:lpwstr/>
  </property>
  <property fmtid="{D5CDD505-2E9C-101B-9397-08002B2CF9AE}" pid="5" name="_EmailSubject">
    <vt:lpwstr>ppt - version I can edit, please</vt:lpwstr>
  </property>
  <property fmtid="{D5CDD505-2E9C-101B-9397-08002B2CF9AE}" pid="6" name="_AuthorEmail">
    <vt:lpwstr>Mariana.Andreucci@lincoln.ac.nz</vt:lpwstr>
  </property>
  <property fmtid="{D5CDD505-2E9C-101B-9397-08002B2CF9AE}" pid="7" name="_AuthorEmailDisplayName">
    <vt:lpwstr>Andreucci, Mariana</vt:lpwstr>
  </property>
</Properties>
</file>